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1" r:id="rId2"/>
    <p:sldId id="340" r:id="rId3"/>
    <p:sldId id="341" r:id="rId4"/>
    <p:sldId id="300" r:id="rId5"/>
    <p:sldId id="332" r:id="rId6"/>
    <p:sldId id="333" r:id="rId7"/>
    <p:sldId id="303" r:id="rId8"/>
    <p:sldId id="339" r:id="rId9"/>
    <p:sldId id="324" r:id="rId10"/>
    <p:sldId id="325" r:id="rId11"/>
    <p:sldId id="326" r:id="rId12"/>
    <p:sldId id="344" r:id="rId13"/>
    <p:sldId id="345" r:id="rId14"/>
    <p:sldId id="346" r:id="rId15"/>
    <p:sldId id="335" r:id="rId16"/>
    <p:sldId id="321" r:id="rId17"/>
    <p:sldId id="337" r:id="rId18"/>
    <p:sldId id="322" r:id="rId19"/>
    <p:sldId id="323" r:id="rId20"/>
    <p:sldId id="342" r:id="rId21"/>
    <p:sldId id="343" r:id="rId22"/>
    <p:sldId id="348" r:id="rId23"/>
    <p:sldId id="308" r:id="rId24"/>
    <p:sldId id="270" r:id="rId25"/>
    <p:sldId id="26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0" autoAdjust="0"/>
    <p:restoredTop sz="91598" autoAdjust="0"/>
  </p:normalViewPr>
  <p:slideViewPr>
    <p:cSldViewPr>
      <p:cViewPr>
        <p:scale>
          <a:sx n="70" d="100"/>
          <a:sy n="70" d="100"/>
        </p:scale>
        <p:origin x="-1692" y="-72"/>
      </p:cViewPr>
      <p:guideLst>
        <p:guide orient="horz" pos="2160"/>
        <p:guide pos="2880"/>
        <p:guide pos="5232"/>
        <p:guide pos="576"/>
      </p:guideLst>
    </p:cSldViewPr>
  </p:slideViewPr>
  <p:outlineViewPr>
    <p:cViewPr>
      <p:scale>
        <a:sx n="33" d="100"/>
        <a:sy n="33" d="100"/>
      </p:scale>
      <p:origin x="3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052393\Documents\dsktop%20cleanup\Desktop%20Apr%202017\FX%20Hedging%20Pay-offs%20W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052393\Documents\dsktop%20cleanup\Desktop%20Apr%202017\FX%20Hedging%20Pay-offs%20W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vhomecifs.zfsvmabisvc.corp.internal.citizensbank.com\MUserData\J052393\Documents\Conferences\Charts%202018%20xcy%20vs%20forward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052393\Desktop\WCS%202017\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Hedging Products Use 2016 vs 2013 </a:t>
            </a:r>
            <a:br>
              <a:rPr lang="en-US"/>
            </a:br>
            <a:r>
              <a:rPr lang="en-US"/>
              <a:t>(BIS Triennial Study)</a:t>
            </a:r>
          </a:p>
        </c:rich>
      </c:tx>
      <c:layout/>
      <c:overlay val="1"/>
    </c:title>
    <c:autoTitleDeleted val="0"/>
    <c:plotArea>
      <c:layout>
        <c:manualLayout>
          <c:layoutTarget val="inner"/>
          <c:xMode val="edge"/>
          <c:yMode val="edge"/>
          <c:x val="8.6539732102452707E-2"/>
          <c:y val="0.14000000000000001"/>
          <c:w val="0.88036994298126525"/>
          <c:h val="0.71545836315915057"/>
        </c:manualLayout>
      </c:layout>
      <c:barChart>
        <c:barDir val="col"/>
        <c:grouping val="clustered"/>
        <c:varyColors val="0"/>
        <c:ser>
          <c:idx val="1"/>
          <c:order val="0"/>
          <c:tx>
            <c:strRef>
              <c:f>Sheet1!$F$1</c:f>
              <c:strCache>
                <c:ptCount val="1"/>
                <c:pt idx="0">
                  <c:v>2013</c:v>
                </c:pt>
              </c:strCache>
            </c:strRef>
          </c:tx>
          <c:invertIfNegative val="0"/>
          <c:cat>
            <c:strRef>
              <c:f>Sheet1!$E$2:$E$5</c:f>
              <c:strCache>
                <c:ptCount val="3"/>
                <c:pt idx="0">
                  <c:v>Forwards</c:v>
                </c:pt>
                <c:pt idx="1">
                  <c:v>Options</c:v>
                </c:pt>
                <c:pt idx="2">
                  <c:v>Cross-currency Swaps</c:v>
                </c:pt>
              </c:strCache>
            </c:strRef>
          </c:cat>
          <c:val>
            <c:numRef>
              <c:f>Sheet1!$F$2:$F$5</c:f>
              <c:numCache>
                <c:formatCode>0%</c:formatCode>
                <c:ptCount val="3"/>
                <c:pt idx="0">
                  <c:v>0.13</c:v>
                </c:pt>
                <c:pt idx="1">
                  <c:v>0.06</c:v>
                </c:pt>
                <c:pt idx="2">
                  <c:v>0.01</c:v>
                </c:pt>
              </c:numCache>
            </c:numRef>
          </c:val>
        </c:ser>
        <c:ser>
          <c:idx val="0"/>
          <c:order val="1"/>
          <c:tx>
            <c:strRef>
              <c:f>Sheet1!$G$1</c:f>
              <c:strCache>
                <c:ptCount val="1"/>
                <c:pt idx="0">
                  <c:v>2016</c:v>
                </c:pt>
              </c:strCache>
            </c:strRef>
          </c:tx>
          <c:invertIfNegative val="0"/>
          <c:cat>
            <c:strRef>
              <c:f>Sheet1!$E$2:$E$5</c:f>
              <c:strCache>
                <c:ptCount val="3"/>
                <c:pt idx="0">
                  <c:v>Forwards</c:v>
                </c:pt>
                <c:pt idx="1">
                  <c:v>Options</c:v>
                </c:pt>
                <c:pt idx="2">
                  <c:v>Cross-currency Swaps</c:v>
                </c:pt>
              </c:strCache>
            </c:strRef>
          </c:cat>
          <c:val>
            <c:numRef>
              <c:f>Sheet1!$G$2:$G$5</c:f>
              <c:numCache>
                <c:formatCode>0%</c:formatCode>
                <c:ptCount val="3"/>
                <c:pt idx="0">
                  <c:v>0.14000000000000001</c:v>
                </c:pt>
                <c:pt idx="1">
                  <c:v>0.05</c:v>
                </c:pt>
                <c:pt idx="2">
                  <c:v>0.02</c:v>
                </c:pt>
              </c:numCache>
            </c:numRef>
          </c:val>
        </c:ser>
        <c:dLbls>
          <c:showLegendKey val="0"/>
          <c:showVal val="0"/>
          <c:showCatName val="0"/>
          <c:showSerName val="0"/>
          <c:showPercent val="0"/>
          <c:showBubbleSize val="0"/>
        </c:dLbls>
        <c:gapWidth val="150"/>
        <c:axId val="139606656"/>
        <c:axId val="139608448"/>
      </c:barChart>
      <c:catAx>
        <c:axId val="139606656"/>
        <c:scaling>
          <c:orientation val="minMax"/>
        </c:scaling>
        <c:delete val="0"/>
        <c:axPos val="b"/>
        <c:majorTickMark val="out"/>
        <c:minorTickMark val="none"/>
        <c:tickLblPos val="nextTo"/>
        <c:crossAx val="139608448"/>
        <c:crosses val="autoZero"/>
        <c:auto val="1"/>
        <c:lblAlgn val="ctr"/>
        <c:lblOffset val="100"/>
        <c:noMultiLvlLbl val="0"/>
      </c:catAx>
      <c:valAx>
        <c:axId val="139608448"/>
        <c:scaling>
          <c:orientation val="minMax"/>
        </c:scaling>
        <c:delete val="0"/>
        <c:axPos val="l"/>
        <c:majorGridlines>
          <c:spPr>
            <a:ln w="3175">
              <a:solidFill>
                <a:schemeClr val="bg1">
                  <a:lumMod val="75000"/>
                </a:schemeClr>
              </a:solidFill>
            </a:ln>
          </c:spPr>
        </c:majorGridlines>
        <c:numFmt formatCode="0%" sourceLinked="1"/>
        <c:majorTickMark val="out"/>
        <c:minorTickMark val="none"/>
        <c:tickLblPos val="nextTo"/>
        <c:crossAx val="139606656"/>
        <c:crosses val="autoZero"/>
        <c:crossBetween val="between"/>
      </c:valAx>
    </c:plotArea>
    <c:legend>
      <c:legendPos val="b"/>
      <c:layout/>
      <c:overlay val="0"/>
    </c:legend>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79654961523253"/>
          <c:y val="0.16068937441293768"/>
          <c:w val="0.79236564271214804"/>
          <c:h val="0.68557733017599121"/>
        </c:manualLayout>
      </c:layout>
      <c:scatterChart>
        <c:scatterStyle val="lineMarker"/>
        <c:varyColors val="0"/>
        <c:ser>
          <c:idx val="0"/>
          <c:order val="0"/>
          <c:tx>
            <c:strRef>
              <c:f>Sheet1!$B$3</c:f>
              <c:strCache>
                <c:ptCount val="1"/>
                <c:pt idx="0">
                  <c:v>Unhedged Rate</c:v>
                </c:pt>
              </c:strCache>
            </c:strRef>
          </c:tx>
          <c:spPr>
            <a:ln>
              <a:solidFill>
                <a:schemeClr val="accent2"/>
              </a:solidFill>
              <a:prstDash val="dash"/>
            </a:ln>
          </c:spPr>
          <c:marker>
            <c:symbol val="none"/>
          </c:marker>
          <c:xVal>
            <c:numRef>
              <c:f>Sheet1!$A$8:$A$31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xVal>
          <c:yVal>
            <c:numRef>
              <c:f>Sheet1!$B$8:$B$31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yVal>
          <c:smooth val="0"/>
        </c:ser>
        <c:ser>
          <c:idx val="1"/>
          <c:order val="1"/>
          <c:tx>
            <c:strRef>
              <c:f>Sheet1!$C$3</c:f>
              <c:strCache>
                <c:ptCount val="1"/>
                <c:pt idx="0">
                  <c:v>Forward</c:v>
                </c:pt>
              </c:strCache>
            </c:strRef>
          </c:tx>
          <c:spPr>
            <a:ln>
              <a:solidFill>
                <a:schemeClr val="accent1"/>
              </a:solidFill>
            </a:ln>
          </c:spPr>
          <c:marker>
            <c:symbol val="none"/>
          </c:marker>
          <c:xVal>
            <c:numRef>
              <c:f>Sheet1!$A$8:$A$31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xVal>
          <c:yVal>
            <c:numRef>
              <c:f>Sheet1!$C$8:$C$31</c:f>
              <c:numCache>
                <c:formatCode>_(* #,##0.000_);_(* \(#,##0.000\);_(* "-"??_);_(@_)</c:formatCode>
                <c:ptCount val="24"/>
                <c:pt idx="0">
                  <c:v>1.4600000000000002</c:v>
                </c:pt>
                <c:pt idx="1">
                  <c:v>1.4400000000000002</c:v>
                </c:pt>
                <c:pt idx="2">
                  <c:v>1.4200000000000002</c:v>
                </c:pt>
                <c:pt idx="3">
                  <c:v>1.4000000000000001</c:v>
                </c:pt>
                <c:pt idx="4">
                  <c:v>1.3800000000000001</c:v>
                </c:pt>
                <c:pt idx="5">
                  <c:v>1.36</c:v>
                </c:pt>
                <c:pt idx="6">
                  <c:v>1.34</c:v>
                </c:pt>
                <c:pt idx="7">
                  <c:v>1.32</c:v>
                </c:pt>
                <c:pt idx="8">
                  <c:v>1.3</c:v>
                </c:pt>
                <c:pt idx="9">
                  <c:v>1.28</c:v>
                </c:pt>
                <c:pt idx="10">
                  <c:v>1.26</c:v>
                </c:pt>
                <c:pt idx="11">
                  <c:v>1.24</c:v>
                </c:pt>
                <c:pt idx="12">
                  <c:v>1.22</c:v>
                </c:pt>
                <c:pt idx="13">
                  <c:v>1.2</c:v>
                </c:pt>
                <c:pt idx="14">
                  <c:v>1.18</c:v>
                </c:pt>
                <c:pt idx="15">
                  <c:v>1.1599999999999999</c:v>
                </c:pt>
                <c:pt idx="16">
                  <c:v>1.1399999999999999</c:v>
                </c:pt>
                <c:pt idx="17">
                  <c:v>1.1199999999999999</c:v>
                </c:pt>
                <c:pt idx="18">
                  <c:v>1.0999999999999999</c:v>
                </c:pt>
                <c:pt idx="19">
                  <c:v>1.0799999999999998</c:v>
                </c:pt>
                <c:pt idx="20">
                  <c:v>1.0599999999999998</c:v>
                </c:pt>
                <c:pt idx="21">
                  <c:v>1.0399999999999998</c:v>
                </c:pt>
                <c:pt idx="22">
                  <c:v>1.0199999999999998</c:v>
                </c:pt>
                <c:pt idx="23">
                  <c:v>0.99999999999999978</c:v>
                </c:pt>
              </c:numCache>
            </c:numRef>
          </c:yVal>
          <c:smooth val="0"/>
        </c:ser>
        <c:ser>
          <c:idx val="2"/>
          <c:order val="2"/>
          <c:tx>
            <c:strRef>
              <c:f>Sheet1!$K$1</c:f>
              <c:strCache>
                <c:ptCount val="1"/>
                <c:pt idx="0">
                  <c:v>Effective Rate</c:v>
                </c:pt>
              </c:strCache>
            </c:strRef>
          </c:tx>
          <c:spPr>
            <a:ln w="41275">
              <a:solidFill>
                <a:schemeClr val="tx1"/>
              </a:solidFill>
            </a:ln>
          </c:spPr>
          <c:marker>
            <c:symbol val="none"/>
          </c:marker>
          <c:xVal>
            <c:numRef>
              <c:f>Sheet1!$A$8:$A$31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xVal>
          <c:yVal>
            <c:numRef>
              <c:f>Sheet1!$K$8:$K$31</c:f>
              <c:numCache>
                <c:formatCode>_(* #,##0.000_);_(* \(#,##0.000\);_(* "-"??_);_(@_)</c:formatCode>
                <c:ptCount val="24"/>
                <c:pt idx="0">
                  <c:v>1.24</c:v>
                </c:pt>
                <c:pt idx="1">
                  <c:v>1.24</c:v>
                </c:pt>
                <c:pt idx="2">
                  <c:v>1.24</c:v>
                </c:pt>
                <c:pt idx="3">
                  <c:v>1.24</c:v>
                </c:pt>
                <c:pt idx="4">
                  <c:v>1.24</c:v>
                </c:pt>
                <c:pt idx="5">
                  <c:v>1.24</c:v>
                </c:pt>
                <c:pt idx="6">
                  <c:v>1.24</c:v>
                </c:pt>
                <c:pt idx="7">
                  <c:v>1.24</c:v>
                </c:pt>
                <c:pt idx="8">
                  <c:v>1.24</c:v>
                </c:pt>
                <c:pt idx="9">
                  <c:v>1.24</c:v>
                </c:pt>
                <c:pt idx="10">
                  <c:v>1.24</c:v>
                </c:pt>
                <c:pt idx="11">
                  <c:v>1.24</c:v>
                </c:pt>
                <c:pt idx="12">
                  <c:v>1.24</c:v>
                </c:pt>
                <c:pt idx="13">
                  <c:v>1.24</c:v>
                </c:pt>
                <c:pt idx="14">
                  <c:v>1.24</c:v>
                </c:pt>
                <c:pt idx="15">
                  <c:v>1.24</c:v>
                </c:pt>
                <c:pt idx="16">
                  <c:v>1.24</c:v>
                </c:pt>
                <c:pt idx="17">
                  <c:v>1.24</c:v>
                </c:pt>
                <c:pt idx="18">
                  <c:v>1.24</c:v>
                </c:pt>
                <c:pt idx="19">
                  <c:v>1.24</c:v>
                </c:pt>
                <c:pt idx="20">
                  <c:v>1.24</c:v>
                </c:pt>
                <c:pt idx="21">
                  <c:v>1.24</c:v>
                </c:pt>
                <c:pt idx="22">
                  <c:v>1.24</c:v>
                </c:pt>
                <c:pt idx="23">
                  <c:v>1.24</c:v>
                </c:pt>
              </c:numCache>
            </c:numRef>
          </c:yVal>
          <c:smooth val="0"/>
        </c:ser>
        <c:dLbls>
          <c:showLegendKey val="0"/>
          <c:showVal val="0"/>
          <c:showCatName val="0"/>
          <c:showSerName val="0"/>
          <c:showPercent val="0"/>
          <c:showBubbleSize val="0"/>
        </c:dLbls>
        <c:axId val="139719424"/>
        <c:axId val="139720960"/>
      </c:scatterChart>
      <c:valAx>
        <c:axId val="139719424"/>
        <c:scaling>
          <c:orientation val="minMax"/>
          <c:max val="1.4"/>
          <c:min val="1.1000000000000001"/>
        </c:scaling>
        <c:delete val="0"/>
        <c:axPos val="b"/>
        <c:numFmt formatCode="#,##0.00" sourceLinked="0"/>
        <c:majorTickMark val="out"/>
        <c:minorTickMark val="none"/>
        <c:tickLblPos val="nextTo"/>
        <c:crossAx val="139720960"/>
        <c:crosses val="autoZero"/>
        <c:crossBetween val="midCat"/>
        <c:majorUnit val="1"/>
      </c:valAx>
      <c:valAx>
        <c:axId val="139720960"/>
        <c:scaling>
          <c:orientation val="minMax"/>
          <c:max val="1.4"/>
          <c:min val="1"/>
        </c:scaling>
        <c:delete val="0"/>
        <c:axPos val="l"/>
        <c:majorGridlines/>
        <c:numFmt formatCode="#,##0.00" sourceLinked="0"/>
        <c:majorTickMark val="out"/>
        <c:minorTickMark val="none"/>
        <c:tickLblPos val="nextTo"/>
        <c:crossAx val="139719424"/>
        <c:crosses val="autoZero"/>
        <c:crossBetween val="midCat"/>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3826257262639"/>
          <c:y val="8.0496154441822676E-2"/>
          <c:w val="0.84888849998304461"/>
          <c:h val="0.7403276244597744"/>
        </c:manualLayout>
      </c:layout>
      <c:scatterChart>
        <c:scatterStyle val="lineMarker"/>
        <c:varyColors val="0"/>
        <c:ser>
          <c:idx val="0"/>
          <c:order val="0"/>
          <c:tx>
            <c:strRef>
              <c:f>Sheet1!$B$3</c:f>
              <c:strCache>
                <c:ptCount val="1"/>
                <c:pt idx="0">
                  <c:v>Unhedged Rate</c:v>
                </c:pt>
              </c:strCache>
            </c:strRef>
          </c:tx>
          <c:spPr>
            <a:ln>
              <a:solidFill>
                <a:schemeClr val="accent2"/>
              </a:solidFill>
              <a:prstDash val="dash"/>
            </a:ln>
          </c:spPr>
          <c:marker>
            <c:symbol val="none"/>
          </c:marker>
          <c:xVal>
            <c:numRef>
              <c:f>Sheet1!$A$8:$A$31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xVal>
          <c:yVal>
            <c:numRef>
              <c:f>Sheet1!$B$8:$B$31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yVal>
          <c:smooth val="0"/>
        </c:ser>
        <c:ser>
          <c:idx val="1"/>
          <c:order val="1"/>
          <c:tx>
            <c:strRef>
              <c:f>Sheet1!$M$3</c:f>
              <c:strCache>
                <c:ptCount val="1"/>
                <c:pt idx="0">
                  <c:v>Put Option</c:v>
                </c:pt>
              </c:strCache>
            </c:strRef>
          </c:tx>
          <c:spPr>
            <a:ln>
              <a:solidFill>
                <a:schemeClr val="accent1"/>
              </a:solidFill>
            </a:ln>
          </c:spPr>
          <c:marker>
            <c:symbol val="none"/>
          </c:marker>
          <c:xVal>
            <c:numRef>
              <c:f>Sheet1!$A$8:$A$31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xVal>
          <c:yVal>
            <c:numRef>
              <c:f>Sheet1!$H$8:$H$31</c:f>
              <c:numCache>
                <c:formatCode>_(* #,##0.00_);_(* \(#,##0.00\);_(* "-"??_);_(@_)</c:formatCode>
                <c:ptCount val="24"/>
                <c:pt idx="0">
                  <c:v>1.4600000000000002</c:v>
                </c:pt>
                <c:pt idx="1">
                  <c:v>1.4400000000000002</c:v>
                </c:pt>
                <c:pt idx="2">
                  <c:v>1.4200000000000002</c:v>
                </c:pt>
                <c:pt idx="3">
                  <c:v>1.4000000000000001</c:v>
                </c:pt>
                <c:pt idx="4">
                  <c:v>1.3800000000000001</c:v>
                </c:pt>
                <c:pt idx="5">
                  <c:v>1.36</c:v>
                </c:pt>
                <c:pt idx="6">
                  <c:v>1.34</c:v>
                </c:pt>
                <c:pt idx="7">
                  <c:v>1.32</c:v>
                </c:pt>
                <c:pt idx="8">
                  <c:v>1.3</c:v>
                </c:pt>
                <c:pt idx="9">
                  <c:v>1.28</c:v>
                </c:pt>
                <c:pt idx="10">
                  <c:v>1.26</c:v>
                </c:pt>
                <c:pt idx="11">
                  <c:v>1.24</c:v>
                </c:pt>
                <c:pt idx="12">
                  <c:v>1.24</c:v>
                </c:pt>
                <c:pt idx="13">
                  <c:v>1.24</c:v>
                </c:pt>
                <c:pt idx="14">
                  <c:v>1.24</c:v>
                </c:pt>
                <c:pt idx="15">
                  <c:v>1.24</c:v>
                </c:pt>
                <c:pt idx="16">
                  <c:v>1.24</c:v>
                </c:pt>
                <c:pt idx="17">
                  <c:v>1.24</c:v>
                </c:pt>
                <c:pt idx="18">
                  <c:v>1.24</c:v>
                </c:pt>
                <c:pt idx="19">
                  <c:v>1.24</c:v>
                </c:pt>
                <c:pt idx="20">
                  <c:v>1.24</c:v>
                </c:pt>
                <c:pt idx="21">
                  <c:v>1.24</c:v>
                </c:pt>
                <c:pt idx="22">
                  <c:v>1.24</c:v>
                </c:pt>
                <c:pt idx="23">
                  <c:v>1.24</c:v>
                </c:pt>
              </c:numCache>
            </c:numRef>
          </c:yVal>
          <c:smooth val="0"/>
        </c:ser>
        <c:ser>
          <c:idx val="2"/>
          <c:order val="2"/>
          <c:tx>
            <c:strRef>
              <c:f>Sheet1!$K$1</c:f>
              <c:strCache>
                <c:ptCount val="1"/>
                <c:pt idx="0">
                  <c:v>Effective Rate</c:v>
                </c:pt>
              </c:strCache>
            </c:strRef>
          </c:tx>
          <c:spPr>
            <a:ln w="41275">
              <a:solidFill>
                <a:schemeClr val="tx1"/>
              </a:solidFill>
            </a:ln>
          </c:spPr>
          <c:marker>
            <c:symbol val="none"/>
          </c:marker>
          <c:xVal>
            <c:numRef>
              <c:f>Sheet1!$A$8:$A$31</c:f>
              <c:numCache>
                <c:formatCode>_(* #,##0.000_);_(* \(#,##0.000\);_(* "-"??_);_(@_)</c:formatCode>
                <c:ptCount val="24"/>
                <c:pt idx="0">
                  <c:v>1.0199999999999998</c:v>
                </c:pt>
                <c:pt idx="1">
                  <c:v>1.0399999999999998</c:v>
                </c:pt>
                <c:pt idx="2">
                  <c:v>1.0599999999999998</c:v>
                </c:pt>
                <c:pt idx="3">
                  <c:v>1.0799999999999998</c:v>
                </c:pt>
                <c:pt idx="4">
                  <c:v>1.0999999999999999</c:v>
                </c:pt>
                <c:pt idx="5">
                  <c:v>1.1199999999999999</c:v>
                </c:pt>
                <c:pt idx="6">
                  <c:v>1.1399999999999999</c:v>
                </c:pt>
                <c:pt idx="7">
                  <c:v>1.1599999999999999</c:v>
                </c:pt>
                <c:pt idx="8">
                  <c:v>1.18</c:v>
                </c:pt>
                <c:pt idx="9">
                  <c:v>1.2</c:v>
                </c:pt>
                <c:pt idx="10">
                  <c:v>1.22</c:v>
                </c:pt>
                <c:pt idx="11">
                  <c:v>1.24</c:v>
                </c:pt>
                <c:pt idx="12">
                  <c:v>1.26</c:v>
                </c:pt>
                <c:pt idx="13">
                  <c:v>1.28</c:v>
                </c:pt>
                <c:pt idx="14">
                  <c:v>1.3</c:v>
                </c:pt>
                <c:pt idx="15">
                  <c:v>1.32</c:v>
                </c:pt>
                <c:pt idx="16">
                  <c:v>1.34</c:v>
                </c:pt>
                <c:pt idx="17">
                  <c:v>1.36</c:v>
                </c:pt>
                <c:pt idx="18">
                  <c:v>1.3800000000000001</c:v>
                </c:pt>
                <c:pt idx="19">
                  <c:v>1.4000000000000001</c:v>
                </c:pt>
                <c:pt idx="20">
                  <c:v>1.4200000000000002</c:v>
                </c:pt>
                <c:pt idx="21">
                  <c:v>1.4400000000000002</c:v>
                </c:pt>
                <c:pt idx="22">
                  <c:v>1.4600000000000002</c:v>
                </c:pt>
                <c:pt idx="23">
                  <c:v>1.4800000000000002</c:v>
                </c:pt>
              </c:numCache>
            </c:numRef>
          </c:xVal>
          <c:yVal>
            <c:numRef>
              <c:f>Sheet1!$P$8:$P$31</c:f>
              <c:numCache>
                <c:formatCode>_(* #,##0.00_);_(* \(#,##0.00\);_(* "-"??_);_(@_)</c:formatCode>
                <c:ptCount val="24"/>
                <c:pt idx="0">
                  <c:v>1.22</c:v>
                </c:pt>
                <c:pt idx="1">
                  <c:v>1.22</c:v>
                </c:pt>
                <c:pt idx="2">
                  <c:v>1.22</c:v>
                </c:pt>
                <c:pt idx="3">
                  <c:v>1.22</c:v>
                </c:pt>
                <c:pt idx="4">
                  <c:v>1.22</c:v>
                </c:pt>
                <c:pt idx="5">
                  <c:v>1.22</c:v>
                </c:pt>
                <c:pt idx="6">
                  <c:v>1.22</c:v>
                </c:pt>
                <c:pt idx="7">
                  <c:v>1.22</c:v>
                </c:pt>
                <c:pt idx="8">
                  <c:v>1.22</c:v>
                </c:pt>
                <c:pt idx="9">
                  <c:v>1.22</c:v>
                </c:pt>
                <c:pt idx="10">
                  <c:v>1.22</c:v>
                </c:pt>
                <c:pt idx="11">
                  <c:v>1.22</c:v>
                </c:pt>
                <c:pt idx="12">
                  <c:v>1.24</c:v>
                </c:pt>
                <c:pt idx="13">
                  <c:v>1.26</c:v>
                </c:pt>
                <c:pt idx="14">
                  <c:v>1.28</c:v>
                </c:pt>
                <c:pt idx="15">
                  <c:v>1.3</c:v>
                </c:pt>
                <c:pt idx="16">
                  <c:v>1.32</c:v>
                </c:pt>
                <c:pt idx="17">
                  <c:v>1.34</c:v>
                </c:pt>
                <c:pt idx="18">
                  <c:v>1.36</c:v>
                </c:pt>
                <c:pt idx="19">
                  <c:v>1.3800000000000001</c:v>
                </c:pt>
                <c:pt idx="20">
                  <c:v>1.4000000000000001</c:v>
                </c:pt>
                <c:pt idx="21">
                  <c:v>1.4200000000000002</c:v>
                </c:pt>
                <c:pt idx="22">
                  <c:v>1.4400000000000002</c:v>
                </c:pt>
                <c:pt idx="23">
                  <c:v>1.4600000000000002</c:v>
                </c:pt>
              </c:numCache>
            </c:numRef>
          </c:yVal>
          <c:smooth val="0"/>
        </c:ser>
        <c:dLbls>
          <c:showLegendKey val="0"/>
          <c:showVal val="0"/>
          <c:showCatName val="0"/>
          <c:showSerName val="0"/>
          <c:showPercent val="0"/>
          <c:showBubbleSize val="0"/>
        </c:dLbls>
        <c:axId val="203930240"/>
        <c:axId val="203940224"/>
      </c:scatterChart>
      <c:valAx>
        <c:axId val="203930240"/>
        <c:scaling>
          <c:orientation val="minMax"/>
          <c:max val="1.4"/>
          <c:min val="1.1000000000000001"/>
        </c:scaling>
        <c:delete val="0"/>
        <c:axPos val="b"/>
        <c:numFmt formatCode="#,##0.00" sourceLinked="0"/>
        <c:majorTickMark val="out"/>
        <c:minorTickMark val="none"/>
        <c:tickLblPos val="nextTo"/>
        <c:crossAx val="203940224"/>
        <c:crosses val="autoZero"/>
        <c:crossBetween val="midCat"/>
      </c:valAx>
      <c:valAx>
        <c:axId val="203940224"/>
        <c:scaling>
          <c:orientation val="minMax"/>
          <c:max val="1.4"/>
          <c:min val="1.1000000000000001"/>
        </c:scaling>
        <c:delete val="0"/>
        <c:axPos val="l"/>
        <c:majorGridlines/>
        <c:numFmt formatCode="#,##0.00" sourceLinked="0"/>
        <c:majorTickMark val="out"/>
        <c:minorTickMark val="none"/>
        <c:tickLblPos val="nextTo"/>
        <c:crossAx val="203930240"/>
        <c:crosses val="autoZero"/>
        <c:crossBetween val="midCat"/>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solidFill>
                  <a:schemeClr val="bg1">
                    <a:lumMod val="65000"/>
                  </a:schemeClr>
                </a:solidFill>
              </a:defRPr>
            </a:pPr>
            <a:r>
              <a:rPr lang="en-US" sz="1000" dirty="0" smtClean="0">
                <a:solidFill>
                  <a:schemeClr val="bg1">
                    <a:lumMod val="65000"/>
                  </a:schemeClr>
                </a:solidFill>
              </a:rPr>
              <a:t>Rising</a:t>
            </a:r>
            <a:r>
              <a:rPr lang="en-US" sz="1000" baseline="0" dirty="0" smtClean="0">
                <a:solidFill>
                  <a:schemeClr val="bg1">
                    <a:lumMod val="65000"/>
                  </a:schemeClr>
                </a:solidFill>
              </a:rPr>
              <a:t> USD Rates + Low/Negative Rates = EUR Forward Premium </a:t>
            </a:r>
            <a:endParaRPr lang="en-US" sz="1000" dirty="0">
              <a:solidFill>
                <a:schemeClr val="bg1">
                  <a:lumMod val="65000"/>
                </a:schemeClr>
              </a:solidFill>
            </a:endParaRPr>
          </a:p>
        </c:rich>
      </c:tx>
      <c:layout>
        <c:manualLayout>
          <c:xMode val="edge"/>
          <c:yMode val="edge"/>
          <c:x val="6.1393034825870649E-2"/>
          <c:y val="2.2792022792022793E-2"/>
        </c:manualLayout>
      </c:layout>
      <c:overlay val="0"/>
    </c:title>
    <c:autoTitleDeleted val="0"/>
    <c:plotArea>
      <c:layout>
        <c:manualLayout>
          <c:layoutTarget val="inner"/>
          <c:xMode val="edge"/>
          <c:yMode val="edge"/>
          <c:x val="0.10668465052979488"/>
          <c:y val="0.13602021969476039"/>
          <c:w val="0.71338171347984491"/>
          <c:h val="0.76729584015673258"/>
        </c:manualLayout>
      </c:layout>
      <c:lineChart>
        <c:grouping val="standard"/>
        <c:varyColors val="0"/>
        <c:ser>
          <c:idx val="0"/>
          <c:order val="0"/>
          <c:tx>
            <c:strRef>
              <c:f>Sheet3!$C$4</c:f>
              <c:strCache>
                <c:ptCount val="1"/>
                <c:pt idx="0">
                  <c:v>Rate</c:v>
                </c:pt>
              </c:strCache>
            </c:strRef>
          </c:tx>
          <c:cat>
            <c:numRef>
              <c:f>Sheet3!$B$5:$B$10</c:f>
              <c:numCache>
                <c:formatCode>[$-409]mmm\-yy;@</c:formatCode>
                <c:ptCount val="6"/>
                <c:pt idx="0">
                  <c:v>43213</c:v>
                </c:pt>
                <c:pt idx="1">
                  <c:v>43578</c:v>
                </c:pt>
                <c:pt idx="2">
                  <c:v>43944</c:v>
                </c:pt>
                <c:pt idx="3">
                  <c:v>44309</c:v>
                </c:pt>
                <c:pt idx="4">
                  <c:v>44676</c:v>
                </c:pt>
                <c:pt idx="5">
                  <c:v>45040</c:v>
                </c:pt>
              </c:numCache>
            </c:numRef>
          </c:cat>
          <c:val>
            <c:numRef>
              <c:f>Sheet3!$C$5:$C$10</c:f>
              <c:numCache>
                <c:formatCode>General</c:formatCode>
                <c:ptCount val="6"/>
                <c:pt idx="0">
                  <c:v>1.2371000000000001</c:v>
                </c:pt>
                <c:pt idx="1">
                  <c:v>1.2754529999999999</c:v>
                </c:pt>
                <c:pt idx="2">
                  <c:v>1.3173809999999999</c:v>
                </c:pt>
                <c:pt idx="3">
                  <c:v>1.356149</c:v>
                </c:pt>
                <c:pt idx="4">
                  <c:v>1.3906339999999999</c:v>
                </c:pt>
                <c:pt idx="5">
                  <c:v>1.4215549999999999</c:v>
                </c:pt>
              </c:numCache>
            </c:numRef>
          </c:val>
          <c:smooth val="0"/>
        </c:ser>
        <c:dLbls>
          <c:showLegendKey val="0"/>
          <c:showVal val="0"/>
          <c:showCatName val="0"/>
          <c:showSerName val="0"/>
          <c:showPercent val="0"/>
          <c:showBubbleSize val="0"/>
        </c:dLbls>
        <c:marker val="1"/>
        <c:smooth val="0"/>
        <c:axId val="130852352"/>
        <c:axId val="130853888"/>
      </c:lineChart>
      <c:dateAx>
        <c:axId val="130852352"/>
        <c:scaling>
          <c:orientation val="minMax"/>
        </c:scaling>
        <c:delete val="0"/>
        <c:axPos val="b"/>
        <c:numFmt formatCode="[$-409]mmm\-yy;@" sourceLinked="0"/>
        <c:majorTickMark val="out"/>
        <c:minorTickMark val="none"/>
        <c:tickLblPos val="nextTo"/>
        <c:crossAx val="130853888"/>
        <c:crosses val="autoZero"/>
        <c:auto val="1"/>
        <c:lblOffset val="100"/>
        <c:baseTimeUnit val="months"/>
        <c:majorUnit val="12"/>
        <c:majorTimeUnit val="months"/>
      </c:dateAx>
      <c:valAx>
        <c:axId val="130853888"/>
        <c:scaling>
          <c:orientation val="minMax"/>
        </c:scaling>
        <c:delete val="0"/>
        <c:axPos val="l"/>
        <c:majorGridlines/>
        <c:numFmt formatCode="#,##0.00" sourceLinked="0"/>
        <c:majorTickMark val="out"/>
        <c:minorTickMark val="none"/>
        <c:tickLblPos val="nextTo"/>
        <c:crossAx val="13085235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solidFill>
                  <a:schemeClr val="bg1">
                    <a:lumMod val="65000"/>
                  </a:schemeClr>
                </a:solidFill>
              </a:defRPr>
            </a:pPr>
            <a:r>
              <a:rPr lang="en-US" sz="1000" dirty="0">
                <a:solidFill>
                  <a:schemeClr val="bg1">
                    <a:lumMod val="65000"/>
                  </a:schemeClr>
                </a:solidFill>
              </a:rPr>
              <a:t>Persistently Negative </a:t>
            </a:r>
            <a:r>
              <a:rPr lang="en-US" sz="1000" dirty="0" smtClean="0">
                <a:solidFill>
                  <a:schemeClr val="bg1">
                    <a:lumMod val="65000"/>
                  </a:schemeClr>
                </a:solidFill>
              </a:rPr>
              <a:t>3-yr Cross </a:t>
            </a:r>
            <a:r>
              <a:rPr lang="en-US" sz="1000" dirty="0">
                <a:solidFill>
                  <a:schemeClr val="bg1">
                    <a:lumMod val="65000"/>
                  </a:schemeClr>
                </a:solidFill>
              </a:rPr>
              <a:t>Currency </a:t>
            </a:r>
            <a:r>
              <a:rPr lang="en-US" sz="1000" dirty="0" smtClean="0">
                <a:solidFill>
                  <a:schemeClr val="bg1">
                    <a:lumMod val="65000"/>
                  </a:schemeClr>
                </a:solidFill>
              </a:rPr>
              <a:t>Basis (bps)</a:t>
            </a:r>
            <a:endParaRPr lang="en-US" sz="1000" dirty="0">
              <a:solidFill>
                <a:schemeClr val="bg1">
                  <a:lumMod val="65000"/>
                </a:schemeClr>
              </a:solidFill>
            </a:endParaRPr>
          </a:p>
        </c:rich>
      </c:tx>
      <c:layout>
        <c:manualLayout>
          <c:xMode val="edge"/>
          <c:yMode val="edge"/>
          <c:x val="0.13475862248185178"/>
          <c:y val="4.1612489426222747E-2"/>
        </c:manualLayout>
      </c:layout>
      <c:overlay val="0"/>
    </c:title>
    <c:autoTitleDeleted val="0"/>
    <c:plotArea>
      <c:layout>
        <c:manualLayout>
          <c:layoutTarget val="inner"/>
          <c:xMode val="edge"/>
          <c:yMode val="edge"/>
          <c:x val="9.5587344775620323E-2"/>
          <c:y val="0.14591266510519713"/>
          <c:w val="0.86595287956707701"/>
          <c:h val="0.69768499127066086"/>
        </c:manualLayout>
      </c:layout>
      <c:lineChart>
        <c:grouping val="standard"/>
        <c:varyColors val="0"/>
        <c:ser>
          <c:idx val="0"/>
          <c:order val="0"/>
          <c:tx>
            <c:strRef>
              <c:f>Sheet1!$D$6</c:f>
              <c:strCache>
                <c:ptCount val="1"/>
              </c:strCache>
            </c:strRef>
          </c:tx>
          <c:spPr>
            <a:ln>
              <a:solidFill>
                <a:srgbClr val="C00000"/>
              </a:solidFill>
            </a:ln>
          </c:spPr>
          <c:marker>
            <c:symbol val="none"/>
          </c:marker>
          <c:cat>
            <c:numRef>
              <c:f>Sheet1!$C$7:$C$791</c:f>
              <c:numCache>
                <c:formatCode>m/d/yyyy</c:formatCode>
                <c:ptCount val="785"/>
                <c:pt idx="0">
                  <c:v>#N/A</c:v>
                </c:pt>
                <c:pt idx="1">
                  <c:v>42115</c:v>
                </c:pt>
                <c:pt idx="2">
                  <c:v>42116</c:v>
                </c:pt>
                <c:pt idx="3">
                  <c:v>42117</c:v>
                </c:pt>
                <c:pt idx="4">
                  <c:v>42118</c:v>
                </c:pt>
                <c:pt idx="5">
                  <c:v>42121</c:v>
                </c:pt>
                <c:pt idx="6">
                  <c:v>42122</c:v>
                </c:pt>
                <c:pt idx="7">
                  <c:v>42123</c:v>
                </c:pt>
                <c:pt idx="8">
                  <c:v>42124</c:v>
                </c:pt>
                <c:pt idx="9">
                  <c:v>42125</c:v>
                </c:pt>
                <c:pt idx="10">
                  <c:v>42128</c:v>
                </c:pt>
                <c:pt idx="11">
                  <c:v>42129</c:v>
                </c:pt>
                <c:pt idx="12">
                  <c:v>42130</c:v>
                </c:pt>
                <c:pt idx="13">
                  <c:v>42131</c:v>
                </c:pt>
                <c:pt idx="14">
                  <c:v>42132</c:v>
                </c:pt>
                <c:pt idx="15">
                  <c:v>42135</c:v>
                </c:pt>
                <c:pt idx="16">
                  <c:v>42136</c:v>
                </c:pt>
                <c:pt idx="17">
                  <c:v>42137</c:v>
                </c:pt>
                <c:pt idx="18">
                  <c:v>42138</c:v>
                </c:pt>
                <c:pt idx="19">
                  <c:v>42139</c:v>
                </c:pt>
                <c:pt idx="20">
                  <c:v>42142</c:v>
                </c:pt>
                <c:pt idx="21">
                  <c:v>42143</c:v>
                </c:pt>
                <c:pt idx="22">
                  <c:v>42144</c:v>
                </c:pt>
                <c:pt idx="23">
                  <c:v>42145</c:v>
                </c:pt>
                <c:pt idx="24">
                  <c:v>42146</c:v>
                </c:pt>
                <c:pt idx="25">
                  <c:v>42149</c:v>
                </c:pt>
                <c:pt idx="26">
                  <c:v>42150</c:v>
                </c:pt>
                <c:pt idx="27">
                  <c:v>42151</c:v>
                </c:pt>
                <c:pt idx="28">
                  <c:v>42152</c:v>
                </c:pt>
                <c:pt idx="29">
                  <c:v>42153</c:v>
                </c:pt>
                <c:pt idx="30">
                  <c:v>42156</c:v>
                </c:pt>
                <c:pt idx="31">
                  <c:v>42157</c:v>
                </c:pt>
                <c:pt idx="32">
                  <c:v>42158</c:v>
                </c:pt>
                <c:pt idx="33">
                  <c:v>42159</c:v>
                </c:pt>
                <c:pt idx="34">
                  <c:v>42160</c:v>
                </c:pt>
                <c:pt idx="35">
                  <c:v>42163</c:v>
                </c:pt>
                <c:pt idx="36">
                  <c:v>42164</c:v>
                </c:pt>
                <c:pt idx="37">
                  <c:v>42165</c:v>
                </c:pt>
                <c:pt idx="38">
                  <c:v>42166</c:v>
                </c:pt>
                <c:pt idx="39">
                  <c:v>42167</c:v>
                </c:pt>
                <c:pt idx="40">
                  <c:v>42170</c:v>
                </c:pt>
                <c:pt idx="41">
                  <c:v>42171</c:v>
                </c:pt>
                <c:pt idx="42">
                  <c:v>42172</c:v>
                </c:pt>
                <c:pt idx="43">
                  <c:v>42173</c:v>
                </c:pt>
                <c:pt idx="44">
                  <c:v>42174</c:v>
                </c:pt>
                <c:pt idx="45">
                  <c:v>42177</c:v>
                </c:pt>
                <c:pt idx="46">
                  <c:v>42178</c:v>
                </c:pt>
                <c:pt idx="47">
                  <c:v>42179</c:v>
                </c:pt>
                <c:pt idx="48">
                  <c:v>42180</c:v>
                </c:pt>
                <c:pt idx="49">
                  <c:v>42181</c:v>
                </c:pt>
                <c:pt idx="50">
                  <c:v>42184</c:v>
                </c:pt>
                <c:pt idx="51">
                  <c:v>42185</c:v>
                </c:pt>
                <c:pt idx="52">
                  <c:v>42186</c:v>
                </c:pt>
                <c:pt idx="53">
                  <c:v>42187</c:v>
                </c:pt>
                <c:pt idx="54">
                  <c:v>42188</c:v>
                </c:pt>
                <c:pt idx="55">
                  <c:v>42191</c:v>
                </c:pt>
                <c:pt idx="56">
                  <c:v>42192</c:v>
                </c:pt>
                <c:pt idx="57">
                  <c:v>42193</c:v>
                </c:pt>
                <c:pt idx="58">
                  <c:v>42194</c:v>
                </c:pt>
                <c:pt idx="59">
                  <c:v>42195</c:v>
                </c:pt>
                <c:pt idx="60">
                  <c:v>42198</c:v>
                </c:pt>
                <c:pt idx="61">
                  <c:v>42199</c:v>
                </c:pt>
                <c:pt idx="62">
                  <c:v>42200</c:v>
                </c:pt>
                <c:pt idx="63">
                  <c:v>42201</c:v>
                </c:pt>
                <c:pt idx="64">
                  <c:v>42202</c:v>
                </c:pt>
                <c:pt idx="65">
                  <c:v>42205</c:v>
                </c:pt>
                <c:pt idx="66">
                  <c:v>42206</c:v>
                </c:pt>
                <c:pt idx="67">
                  <c:v>42207</c:v>
                </c:pt>
                <c:pt idx="68">
                  <c:v>42208</c:v>
                </c:pt>
                <c:pt idx="69">
                  <c:v>42209</c:v>
                </c:pt>
                <c:pt idx="70">
                  <c:v>42212</c:v>
                </c:pt>
                <c:pt idx="71">
                  <c:v>42213</c:v>
                </c:pt>
                <c:pt idx="72">
                  <c:v>42214</c:v>
                </c:pt>
                <c:pt idx="73">
                  <c:v>42215</c:v>
                </c:pt>
                <c:pt idx="74">
                  <c:v>42216</c:v>
                </c:pt>
                <c:pt idx="75">
                  <c:v>42219</c:v>
                </c:pt>
                <c:pt idx="76">
                  <c:v>42220</c:v>
                </c:pt>
                <c:pt idx="77">
                  <c:v>42221</c:v>
                </c:pt>
                <c:pt idx="78">
                  <c:v>42222</c:v>
                </c:pt>
                <c:pt idx="79">
                  <c:v>42223</c:v>
                </c:pt>
                <c:pt idx="80">
                  <c:v>42226</c:v>
                </c:pt>
                <c:pt idx="81">
                  <c:v>42227</c:v>
                </c:pt>
                <c:pt idx="82">
                  <c:v>42228</c:v>
                </c:pt>
                <c:pt idx="83">
                  <c:v>42229</c:v>
                </c:pt>
                <c:pt idx="84">
                  <c:v>42230</c:v>
                </c:pt>
                <c:pt idx="85">
                  <c:v>42233</c:v>
                </c:pt>
                <c:pt idx="86">
                  <c:v>42234</c:v>
                </c:pt>
                <c:pt idx="87">
                  <c:v>42235</c:v>
                </c:pt>
                <c:pt idx="88">
                  <c:v>42236</c:v>
                </c:pt>
                <c:pt idx="89">
                  <c:v>42237</c:v>
                </c:pt>
                <c:pt idx="90">
                  <c:v>42240</c:v>
                </c:pt>
                <c:pt idx="91">
                  <c:v>42241</c:v>
                </c:pt>
                <c:pt idx="92">
                  <c:v>42242</c:v>
                </c:pt>
                <c:pt idx="93">
                  <c:v>42243</c:v>
                </c:pt>
                <c:pt idx="94">
                  <c:v>42244</c:v>
                </c:pt>
                <c:pt idx="95">
                  <c:v>42247</c:v>
                </c:pt>
                <c:pt idx="96">
                  <c:v>42248</c:v>
                </c:pt>
                <c:pt idx="97">
                  <c:v>42249</c:v>
                </c:pt>
                <c:pt idx="98">
                  <c:v>42250</c:v>
                </c:pt>
                <c:pt idx="99">
                  <c:v>42251</c:v>
                </c:pt>
                <c:pt idx="100">
                  <c:v>42254</c:v>
                </c:pt>
                <c:pt idx="101">
                  <c:v>42255</c:v>
                </c:pt>
                <c:pt idx="102">
                  <c:v>42256</c:v>
                </c:pt>
                <c:pt idx="103">
                  <c:v>42257</c:v>
                </c:pt>
                <c:pt idx="104">
                  <c:v>42258</c:v>
                </c:pt>
                <c:pt idx="105">
                  <c:v>42261</c:v>
                </c:pt>
                <c:pt idx="106">
                  <c:v>42262</c:v>
                </c:pt>
                <c:pt idx="107">
                  <c:v>42263</c:v>
                </c:pt>
                <c:pt idx="108">
                  <c:v>42264</c:v>
                </c:pt>
                <c:pt idx="109">
                  <c:v>42265</c:v>
                </c:pt>
                <c:pt idx="110">
                  <c:v>42268</c:v>
                </c:pt>
                <c:pt idx="111">
                  <c:v>42269</c:v>
                </c:pt>
                <c:pt idx="112">
                  <c:v>42270</c:v>
                </c:pt>
                <c:pt idx="113">
                  <c:v>42271</c:v>
                </c:pt>
                <c:pt idx="114">
                  <c:v>42272</c:v>
                </c:pt>
                <c:pt idx="115">
                  <c:v>42275</c:v>
                </c:pt>
                <c:pt idx="116">
                  <c:v>42276</c:v>
                </c:pt>
                <c:pt idx="117">
                  <c:v>42277</c:v>
                </c:pt>
                <c:pt idx="118">
                  <c:v>42278</c:v>
                </c:pt>
                <c:pt idx="119">
                  <c:v>42279</c:v>
                </c:pt>
                <c:pt idx="120">
                  <c:v>42282</c:v>
                </c:pt>
                <c:pt idx="121">
                  <c:v>42283</c:v>
                </c:pt>
                <c:pt idx="122">
                  <c:v>42284</c:v>
                </c:pt>
                <c:pt idx="123">
                  <c:v>42285</c:v>
                </c:pt>
                <c:pt idx="124">
                  <c:v>42286</c:v>
                </c:pt>
                <c:pt idx="125">
                  <c:v>42289</c:v>
                </c:pt>
                <c:pt idx="126">
                  <c:v>42290</c:v>
                </c:pt>
                <c:pt idx="127">
                  <c:v>42291</c:v>
                </c:pt>
                <c:pt idx="128">
                  <c:v>42292</c:v>
                </c:pt>
                <c:pt idx="129">
                  <c:v>42293</c:v>
                </c:pt>
                <c:pt idx="130">
                  <c:v>42296</c:v>
                </c:pt>
                <c:pt idx="131">
                  <c:v>42297</c:v>
                </c:pt>
                <c:pt idx="132">
                  <c:v>42298</c:v>
                </c:pt>
                <c:pt idx="133">
                  <c:v>42299</c:v>
                </c:pt>
                <c:pt idx="134">
                  <c:v>42300</c:v>
                </c:pt>
                <c:pt idx="135">
                  <c:v>42303</c:v>
                </c:pt>
                <c:pt idx="136">
                  <c:v>42304</c:v>
                </c:pt>
                <c:pt idx="137">
                  <c:v>42305</c:v>
                </c:pt>
                <c:pt idx="138">
                  <c:v>42306</c:v>
                </c:pt>
                <c:pt idx="139">
                  <c:v>42307</c:v>
                </c:pt>
                <c:pt idx="140">
                  <c:v>42310</c:v>
                </c:pt>
                <c:pt idx="141">
                  <c:v>42311</c:v>
                </c:pt>
                <c:pt idx="142">
                  <c:v>42312</c:v>
                </c:pt>
                <c:pt idx="143">
                  <c:v>42313</c:v>
                </c:pt>
                <c:pt idx="144">
                  <c:v>42314</c:v>
                </c:pt>
                <c:pt idx="145">
                  <c:v>42317</c:v>
                </c:pt>
                <c:pt idx="146">
                  <c:v>42318</c:v>
                </c:pt>
                <c:pt idx="147">
                  <c:v>42319</c:v>
                </c:pt>
                <c:pt idx="148">
                  <c:v>42320</c:v>
                </c:pt>
                <c:pt idx="149">
                  <c:v>42321</c:v>
                </c:pt>
                <c:pt idx="150">
                  <c:v>42324</c:v>
                </c:pt>
                <c:pt idx="151">
                  <c:v>42325</c:v>
                </c:pt>
                <c:pt idx="152">
                  <c:v>42326</c:v>
                </c:pt>
                <c:pt idx="153">
                  <c:v>42327</c:v>
                </c:pt>
                <c:pt idx="154">
                  <c:v>42328</c:v>
                </c:pt>
                <c:pt idx="155">
                  <c:v>42331</c:v>
                </c:pt>
                <c:pt idx="156">
                  <c:v>42332</c:v>
                </c:pt>
                <c:pt idx="157">
                  <c:v>42333</c:v>
                </c:pt>
                <c:pt idx="158">
                  <c:v>42334</c:v>
                </c:pt>
                <c:pt idx="159">
                  <c:v>42335</c:v>
                </c:pt>
                <c:pt idx="160">
                  <c:v>42338</c:v>
                </c:pt>
                <c:pt idx="161">
                  <c:v>42339</c:v>
                </c:pt>
                <c:pt idx="162">
                  <c:v>42340</c:v>
                </c:pt>
                <c:pt idx="163">
                  <c:v>42341</c:v>
                </c:pt>
                <c:pt idx="164">
                  <c:v>42342</c:v>
                </c:pt>
                <c:pt idx="165">
                  <c:v>42345</c:v>
                </c:pt>
                <c:pt idx="166">
                  <c:v>42346</c:v>
                </c:pt>
                <c:pt idx="167">
                  <c:v>42347</c:v>
                </c:pt>
                <c:pt idx="168">
                  <c:v>42348</c:v>
                </c:pt>
                <c:pt idx="169">
                  <c:v>42349</c:v>
                </c:pt>
                <c:pt idx="170">
                  <c:v>42352</c:v>
                </c:pt>
                <c:pt idx="171">
                  <c:v>42353</c:v>
                </c:pt>
                <c:pt idx="172">
                  <c:v>42354</c:v>
                </c:pt>
                <c:pt idx="173">
                  <c:v>42355</c:v>
                </c:pt>
                <c:pt idx="174">
                  <c:v>42356</c:v>
                </c:pt>
                <c:pt idx="175">
                  <c:v>42359</c:v>
                </c:pt>
                <c:pt idx="176">
                  <c:v>42360</c:v>
                </c:pt>
                <c:pt idx="177">
                  <c:v>42361</c:v>
                </c:pt>
                <c:pt idx="178">
                  <c:v>42362</c:v>
                </c:pt>
                <c:pt idx="179">
                  <c:v>42363</c:v>
                </c:pt>
                <c:pt idx="180">
                  <c:v>42366</c:v>
                </c:pt>
                <c:pt idx="181">
                  <c:v>42367</c:v>
                </c:pt>
                <c:pt idx="182">
                  <c:v>42368</c:v>
                </c:pt>
                <c:pt idx="183">
                  <c:v>42369</c:v>
                </c:pt>
                <c:pt idx="184">
                  <c:v>42370</c:v>
                </c:pt>
                <c:pt idx="185">
                  <c:v>42373</c:v>
                </c:pt>
                <c:pt idx="186">
                  <c:v>42374</c:v>
                </c:pt>
                <c:pt idx="187">
                  <c:v>42375</c:v>
                </c:pt>
                <c:pt idx="188">
                  <c:v>42376</c:v>
                </c:pt>
                <c:pt idx="189">
                  <c:v>42377</c:v>
                </c:pt>
                <c:pt idx="190">
                  <c:v>42380</c:v>
                </c:pt>
                <c:pt idx="191">
                  <c:v>42381</c:v>
                </c:pt>
                <c:pt idx="192">
                  <c:v>42382</c:v>
                </c:pt>
                <c:pt idx="193">
                  <c:v>42383</c:v>
                </c:pt>
                <c:pt idx="194">
                  <c:v>42384</c:v>
                </c:pt>
                <c:pt idx="195">
                  <c:v>42387</c:v>
                </c:pt>
                <c:pt idx="196">
                  <c:v>42388</c:v>
                </c:pt>
                <c:pt idx="197">
                  <c:v>42389</c:v>
                </c:pt>
                <c:pt idx="198">
                  <c:v>42390</c:v>
                </c:pt>
                <c:pt idx="199">
                  <c:v>42391</c:v>
                </c:pt>
                <c:pt idx="200">
                  <c:v>42394</c:v>
                </c:pt>
                <c:pt idx="201">
                  <c:v>42395</c:v>
                </c:pt>
                <c:pt idx="202">
                  <c:v>42396</c:v>
                </c:pt>
                <c:pt idx="203">
                  <c:v>42397</c:v>
                </c:pt>
                <c:pt idx="204">
                  <c:v>42398</c:v>
                </c:pt>
                <c:pt idx="205">
                  <c:v>42401</c:v>
                </c:pt>
                <c:pt idx="206">
                  <c:v>42402</c:v>
                </c:pt>
                <c:pt idx="207">
                  <c:v>42403</c:v>
                </c:pt>
                <c:pt idx="208">
                  <c:v>42404</c:v>
                </c:pt>
                <c:pt idx="209">
                  <c:v>42405</c:v>
                </c:pt>
                <c:pt idx="210">
                  <c:v>42408</c:v>
                </c:pt>
                <c:pt idx="211">
                  <c:v>42409</c:v>
                </c:pt>
                <c:pt idx="212">
                  <c:v>42410</c:v>
                </c:pt>
                <c:pt idx="213">
                  <c:v>42411</c:v>
                </c:pt>
                <c:pt idx="214">
                  <c:v>42412</c:v>
                </c:pt>
                <c:pt idx="215">
                  <c:v>42415</c:v>
                </c:pt>
                <c:pt idx="216">
                  <c:v>42416</c:v>
                </c:pt>
                <c:pt idx="217">
                  <c:v>42417</c:v>
                </c:pt>
                <c:pt idx="218">
                  <c:v>42418</c:v>
                </c:pt>
                <c:pt idx="219">
                  <c:v>42419</c:v>
                </c:pt>
                <c:pt idx="220">
                  <c:v>42422</c:v>
                </c:pt>
                <c:pt idx="221">
                  <c:v>42423</c:v>
                </c:pt>
                <c:pt idx="222">
                  <c:v>42424</c:v>
                </c:pt>
                <c:pt idx="223">
                  <c:v>42425</c:v>
                </c:pt>
                <c:pt idx="224">
                  <c:v>42426</c:v>
                </c:pt>
                <c:pt idx="225">
                  <c:v>42429</c:v>
                </c:pt>
                <c:pt idx="226">
                  <c:v>42430</c:v>
                </c:pt>
                <c:pt idx="227">
                  <c:v>42431</c:v>
                </c:pt>
                <c:pt idx="228">
                  <c:v>42432</c:v>
                </c:pt>
                <c:pt idx="229">
                  <c:v>42433</c:v>
                </c:pt>
                <c:pt idx="230">
                  <c:v>42436</c:v>
                </c:pt>
                <c:pt idx="231">
                  <c:v>42437</c:v>
                </c:pt>
                <c:pt idx="232">
                  <c:v>42438</c:v>
                </c:pt>
                <c:pt idx="233">
                  <c:v>42439</c:v>
                </c:pt>
                <c:pt idx="234">
                  <c:v>42440</c:v>
                </c:pt>
                <c:pt idx="235">
                  <c:v>42443</c:v>
                </c:pt>
                <c:pt idx="236">
                  <c:v>42444</c:v>
                </c:pt>
                <c:pt idx="237">
                  <c:v>42445</c:v>
                </c:pt>
                <c:pt idx="238">
                  <c:v>42446</c:v>
                </c:pt>
                <c:pt idx="239">
                  <c:v>42447</c:v>
                </c:pt>
                <c:pt idx="240">
                  <c:v>42450</c:v>
                </c:pt>
                <c:pt idx="241">
                  <c:v>42451</c:v>
                </c:pt>
                <c:pt idx="242">
                  <c:v>42452</c:v>
                </c:pt>
                <c:pt idx="243">
                  <c:v>42453</c:v>
                </c:pt>
                <c:pt idx="244">
                  <c:v>42454</c:v>
                </c:pt>
                <c:pt idx="245">
                  <c:v>42457</c:v>
                </c:pt>
                <c:pt idx="246">
                  <c:v>42458</c:v>
                </c:pt>
                <c:pt idx="247">
                  <c:v>42459</c:v>
                </c:pt>
                <c:pt idx="248">
                  <c:v>42460</c:v>
                </c:pt>
                <c:pt idx="249">
                  <c:v>42461</c:v>
                </c:pt>
                <c:pt idx="250">
                  <c:v>42464</c:v>
                </c:pt>
                <c:pt idx="251">
                  <c:v>42465</c:v>
                </c:pt>
                <c:pt idx="252">
                  <c:v>42466</c:v>
                </c:pt>
                <c:pt idx="253">
                  <c:v>42467</c:v>
                </c:pt>
                <c:pt idx="254">
                  <c:v>42468</c:v>
                </c:pt>
                <c:pt idx="255">
                  <c:v>42471</c:v>
                </c:pt>
                <c:pt idx="256">
                  <c:v>42472</c:v>
                </c:pt>
                <c:pt idx="257">
                  <c:v>42473</c:v>
                </c:pt>
                <c:pt idx="258">
                  <c:v>42474</c:v>
                </c:pt>
                <c:pt idx="259">
                  <c:v>42475</c:v>
                </c:pt>
                <c:pt idx="260">
                  <c:v>42478</c:v>
                </c:pt>
                <c:pt idx="261">
                  <c:v>42479</c:v>
                </c:pt>
                <c:pt idx="262">
                  <c:v>42480</c:v>
                </c:pt>
                <c:pt idx="263">
                  <c:v>42481</c:v>
                </c:pt>
                <c:pt idx="264">
                  <c:v>42482</c:v>
                </c:pt>
                <c:pt idx="265">
                  <c:v>42485</c:v>
                </c:pt>
                <c:pt idx="266">
                  <c:v>42486</c:v>
                </c:pt>
                <c:pt idx="267">
                  <c:v>42487</c:v>
                </c:pt>
                <c:pt idx="268">
                  <c:v>42488</c:v>
                </c:pt>
                <c:pt idx="269">
                  <c:v>42489</c:v>
                </c:pt>
                <c:pt idx="270">
                  <c:v>42492</c:v>
                </c:pt>
                <c:pt idx="271">
                  <c:v>42493</c:v>
                </c:pt>
                <c:pt idx="272">
                  <c:v>42494</c:v>
                </c:pt>
                <c:pt idx="273">
                  <c:v>42495</c:v>
                </c:pt>
                <c:pt idx="274">
                  <c:v>42496</c:v>
                </c:pt>
                <c:pt idx="275">
                  <c:v>42499</c:v>
                </c:pt>
                <c:pt idx="276">
                  <c:v>42500</c:v>
                </c:pt>
                <c:pt idx="277">
                  <c:v>42501</c:v>
                </c:pt>
                <c:pt idx="278">
                  <c:v>42502</c:v>
                </c:pt>
                <c:pt idx="279">
                  <c:v>42503</c:v>
                </c:pt>
                <c:pt idx="280">
                  <c:v>42506</c:v>
                </c:pt>
                <c:pt idx="281">
                  <c:v>42507</c:v>
                </c:pt>
                <c:pt idx="282">
                  <c:v>42508</c:v>
                </c:pt>
                <c:pt idx="283">
                  <c:v>42509</c:v>
                </c:pt>
                <c:pt idx="284">
                  <c:v>42510</c:v>
                </c:pt>
                <c:pt idx="285">
                  <c:v>42513</c:v>
                </c:pt>
                <c:pt idx="286">
                  <c:v>42514</c:v>
                </c:pt>
                <c:pt idx="287">
                  <c:v>42515</c:v>
                </c:pt>
                <c:pt idx="288">
                  <c:v>42516</c:v>
                </c:pt>
                <c:pt idx="289">
                  <c:v>42517</c:v>
                </c:pt>
                <c:pt idx="290">
                  <c:v>42520</c:v>
                </c:pt>
                <c:pt idx="291">
                  <c:v>42521</c:v>
                </c:pt>
                <c:pt idx="292">
                  <c:v>42522</c:v>
                </c:pt>
                <c:pt idx="293">
                  <c:v>42523</c:v>
                </c:pt>
                <c:pt idx="294">
                  <c:v>42524</c:v>
                </c:pt>
                <c:pt idx="295">
                  <c:v>42527</c:v>
                </c:pt>
                <c:pt idx="296">
                  <c:v>42528</c:v>
                </c:pt>
                <c:pt idx="297">
                  <c:v>42529</c:v>
                </c:pt>
                <c:pt idx="298">
                  <c:v>42530</c:v>
                </c:pt>
                <c:pt idx="299">
                  <c:v>42531</c:v>
                </c:pt>
                <c:pt idx="300">
                  <c:v>42534</c:v>
                </c:pt>
                <c:pt idx="301">
                  <c:v>42535</c:v>
                </c:pt>
                <c:pt idx="302">
                  <c:v>42536</c:v>
                </c:pt>
                <c:pt idx="303">
                  <c:v>42537</c:v>
                </c:pt>
                <c:pt idx="304">
                  <c:v>42538</c:v>
                </c:pt>
                <c:pt idx="305">
                  <c:v>42541</c:v>
                </c:pt>
                <c:pt idx="306">
                  <c:v>42542</c:v>
                </c:pt>
                <c:pt idx="307">
                  <c:v>42543</c:v>
                </c:pt>
                <c:pt idx="308">
                  <c:v>42544</c:v>
                </c:pt>
                <c:pt idx="309">
                  <c:v>42545</c:v>
                </c:pt>
                <c:pt idx="310">
                  <c:v>42548</c:v>
                </c:pt>
                <c:pt idx="311">
                  <c:v>42549</c:v>
                </c:pt>
                <c:pt idx="312">
                  <c:v>42550</c:v>
                </c:pt>
                <c:pt idx="313">
                  <c:v>42551</c:v>
                </c:pt>
                <c:pt idx="314">
                  <c:v>42552</c:v>
                </c:pt>
                <c:pt idx="315">
                  <c:v>42555</c:v>
                </c:pt>
                <c:pt idx="316">
                  <c:v>42556</c:v>
                </c:pt>
                <c:pt idx="317">
                  <c:v>42557</c:v>
                </c:pt>
                <c:pt idx="318">
                  <c:v>42558</c:v>
                </c:pt>
                <c:pt idx="319">
                  <c:v>42559</c:v>
                </c:pt>
                <c:pt idx="320">
                  <c:v>42562</c:v>
                </c:pt>
                <c:pt idx="321">
                  <c:v>42563</c:v>
                </c:pt>
                <c:pt idx="322">
                  <c:v>42564</c:v>
                </c:pt>
                <c:pt idx="323">
                  <c:v>42565</c:v>
                </c:pt>
                <c:pt idx="324">
                  <c:v>42566</c:v>
                </c:pt>
                <c:pt idx="325">
                  <c:v>42569</c:v>
                </c:pt>
                <c:pt idx="326">
                  <c:v>42570</c:v>
                </c:pt>
                <c:pt idx="327">
                  <c:v>42571</c:v>
                </c:pt>
                <c:pt idx="328">
                  <c:v>42572</c:v>
                </c:pt>
                <c:pt idx="329">
                  <c:v>42573</c:v>
                </c:pt>
                <c:pt idx="330">
                  <c:v>42576</c:v>
                </c:pt>
                <c:pt idx="331">
                  <c:v>42577</c:v>
                </c:pt>
                <c:pt idx="332">
                  <c:v>42578</c:v>
                </c:pt>
                <c:pt idx="333">
                  <c:v>42579</c:v>
                </c:pt>
                <c:pt idx="334">
                  <c:v>42580</c:v>
                </c:pt>
                <c:pt idx="335">
                  <c:v>42583</c:v>
                </c:pt>
                <c:pt idx="336">
                  <c:v>42584</c:v>
                </c:pt>
                <c:pt idx="337">
                  <c:v>42585</c:v>
                </c:pt>
                <c:pt idx="338">
                  <c:v>42586</c:v>
                </c:pt>
                <c:pt idx="339">
                  <c:v>42587</c:v>
                </c:pt>
                <c:pt idx="340">
                  <c:v>42590</c:v>
                </c:pt>
                <c:pt idx="341">
                  <c:v>42591</c:v>
                </c:pt>
                <c:pt idx="342">
                  <c:v>42592</c:v>
                </c:pt>
                <c:pt idx="343">
                  <c:v>42593</c:v>
                </c:pt>
                <c:pt idx="344">
                  <c:v>42594</c:v>
                </c:pt>
                <c:pt idx="345">
                  <c:v>42597</c:v>
                </c:pt>
                <c:pt idx="346">
                  <c:v>42598</c:v>
                </c:pt>
                <c:pt idx="347">
                  <c:v>42599</c:v>
                </c:pt>
                <c:pt idx="348">
                  <c:v>42600</c:v>
                </c:pt>
                <c:pt idx="349">
                  <c:v>42601</c:v>
                </c:pt>
                <c:pt idx="350">
                  <c:v>42604</c:v>
                </c:pt>
                <c:pt idx="351">
                  <c:v>42605</c:v>
                </c:pt>
                <c:pt idx="352">
                  <c:v>42606</c:v>
                </c:pt>
                <c:pt idx="353">
                  <c:v>42607</c:v>
                </c:pt>
                <c:pt idx="354">
                  <c:v>42608</c:v>
                </c:pt>
                <c:pt idx="355">
                  <c:v>42611</c:v>
                </c:pt>
                <c:pt idx="356">
                  <c:v>42612</c:v>
                </c:pt>
                <c:pt idx="357">
                  <c:v>42613</c:v>
                </c:pt>
                <c:pt idx="358">
                  <c:v>42614</c:v>
                </c:pt>
                <c:pt idx="359">
                  <c:v>42615</c:v>
                </c:pt>
                <c:pt idx="360">
                  <c:v>42618</c:v>
                </c:pt>
                <c:pt idx="361">
                  <c:v>42619</c:v>
                </c:pt>
                <c:pt idx="362">
                  <c:v>42620</c:v>
                </c:pt>
                <c:pt idx="363">
                  <c:v>42621</c:v>
                </c:pt>
                <c:pt idx="364">
                  <c:v>42622</c:v>
                </c:pt>
                <c:pt idx="365">
                  <c:v>42625</c:v>
                </c:pt>
                <c:pt idx="366">
                  <c:v>42626</c:v>
                </c:pt>
                <c:pt idx="367">
                  <c:v>42627</c:v>
                </c:pt>
                <c:pt idx="368">
                  <c:v>42628</c:v>
                </c:pt>
                <c:pt idx="369">
                  <c:v>42629</c:v>
                </c:pt>
                <c:pt idx="370">
                  <c:v>42632</c:v>
                </c:pt>
                <c:pt idx="371">
                  <c:v>42633</c:v>
                </c:pt>
                <c:pt idx="372">
                  <c:v>42634</c:v>
                </c:pt>
                <c:pt idx="373">
                  <c:v>42635</c:v>
                </c:pt>
                <c:pt idx="374">
                  <c:v>42636</c:v>
                </c:pt>
                <c:pt idx="375">
                  <c:v>42639</c:v>
                </c:pt>
                <c:pt idx="376">
                  <c:v>42640</c:v>
                </c:pt>
                <c:pt idx="377">
                  <c:v>42641</c:v>
                </c:pt>
                <c:pt idx="378">
                  <c:v>42642</c:v>
                </c:pt>
                <c:pt idx="379">
                  <c:v>42643</c:v>
                </c:pt>
                <c:pt idx="380">
                  <c:v>42646</c:v>
                </c:pt>
                <c:pt idx="381">
                  <c:v>42647</c:v>
                </c:pt>
                <c:pt idx="382">
                  <c:v>42648</c:v>
                </c:pt>
                <c:pt idx="383">
                  <c:v>42649</c:v>
                </c:pt>
                <c:pt idx="384">
                  <c:v>42650</c:v>
                </c:pt>
                <c:pt idx="385">
                  <c:v>42653</c:v>
                </c:pt>
                <c:pt idx="386">
                  <c:v>42654</c:v>
                </c:pt>
                <c:pt idx="387">
                  <c:v>42655</c:v>
                </c:pt>
                <c:pt idx="388">
                  <c:v>42656</c:v>
                </c:pt>
                <c:pt idx="389">
                  <c:v>42657</c:v>
                </c:pt>
                <c:pt idx="390">
                  <c:v>42660</c:v>
                </c:pt>
                <c:pt idx="391">
                  <c:v>42661</c:v>
                </c:pt>
                <c:pt idx="392">
                  <c:v>42662</c:v>
                </c:pt>
                <c:pt idx="393">
                  <c:v>42663</c:v>
                </c:pt>
                <c:pt idx="394">
                  <c:v>42664</c:v>
                </c:pt>
                <c:pt idx="395">
                  <c:v>42667</c:v>
                </c:pt>
                <c:pt idx="396">
                  <c:v>42668</c:v>
                </c:pt>
                <c:pt idx="397">
                  <c:v>42669</c:v>
                </c:pt>
                <c:pt idx="398">
                  <c:v>42670</c:v>
                </c:pt>
                <c:pt idx="399">
                  <c:v>42671</c:v>
                </c:pt>
                <c:pt idx="400">
                  <c:v>42674</c:v>
                </c:pt>
                <c:pt idx="401">
                  <c:v>42675</c:v>
                </c:pt>
                <c:pt idx="402">
                  <c:v>42676</c:v>
                </c:pt>
                <c:pt idx="403">
                  <c:v>42677</c:v>
                </c:pt>
                <c:pt idx="404">
                  <c:v>42678</c:v>
                </c:pt>
                <c:pt idx="405">
                  <c:v>42681</c:v>
                </c:pt>
                <c:pt idx="406">
                  <c:v>42682</c:v>
                </c:pt>
                <c:pt idx="407">
                  <c:v>42683</c:v>
                </c:pt>
                <c:pt idx="408">
                  <c:v>42684</c:v>
                </c:pt>
                <c:pt idx="409">
                  <c:v>42685</c:v>
                </c:pt>
                <c:pt idx="410">
                  <c:v>42688</c:v>
                </c:pt>
                <c:pt idx="411">
                  <c:v>42689</c:v>
                </c:pt>
                <c:pt idx="412">
                  <c:v>42690</c:v>
                </c:pt>
                <c:pt idx="413">
                  <c:v>42691</c:v>
                </c:pt>
                <c:pt idx="414">
                  <c:v>42692</c:v>
                </c:pt>
                <c:pt idx="415">
                  <c:v>42695</c:v>
                </c:pt>
                <c:pt idx="416">
                  <c:v>42696</c:v>
                </c:pt>
                <c:pt idx="417">
                  <c:v>42697</c:v>
                </c:pt>
                <c:pt idx="418">
                  <c:v>42698</c:v>
                </c:pt>
                <c:pt idx="419">
                  <c:v>42699</c:v>
                </c:pt>
                <c:pt idx="420">
                  <c:v>42702</c:v>
                </c:pt>
                <c:pt idx="421">
                  <c:v>42703</c:v>
                </c:pt>
                <c:pt idx="422">
                  <c:v>42704</c:v>
                </c:pt>
                <c:pt idx="423">
                  <c:v>42705</c:v>
                </c:pt>
                <c:pt idx="424">
                  <c:v>42706</c:v>
                </c:pt>
                <c:pt idx="425">
                  <c:v>42709</c:v>
                </c:pt>
                <c:pt idx="426">
                  <c:v>42710</c:v>
                </c:pt>
                <c:pt idx="427">
                  <c:v>42711</c:v>
                </c:pt>
                <c:pt idx="428">
                  <c:v>42712</c:v>
                </c:pt>
                <c:pt idx="429">
                  <c:v>42713</c:v>
                </c:pt>
                <c:pt idx="430">
                  <c:v>42716</c:v>
                </c:pt>
                <c:pt idx="431">
                  <c:v>42717</c:v>
                </c:pt>
                <c:pt idx="432">
                  <c:v>42718</c:v>
                </c:pt>
                <c:pt idx="433">
                  <c:v>42719</c:v>
                </c:pt>
                <c:pt idx="434">
                  <c:v>42720</c:v>
                </c:pt>
                <c:pt idx="435">
                  <c:v>42723</c:v>
                </c:pt>
                <c:pt idx="436">
                  <c:v>42724</c:v>
                </c:pt>
                <c:pt idx="437">
                  <c:v>42725</c:v>
                </c:pt>
                <c:pt idx="438">
                  <c:v>42726</c:v>
                </c:pt>
                <c:pt idx="439">
                  <c:v>42727</c:v>
                </c:pt>
                <c:pt idx="440">
                  <c:v>42730</c:v>
                </c:pt>
                <c:pt idx="441">
                  <c:v>42731</c:v>
                </c:pt>
                <c:pt idx="442">
                  <c:v>42732</c:v>
                </c:pt>
                <c:pt idx="443">
                  <c:v>42733</c:v>
                </c:pt>
                <c:pt idx="444">
                  <c:v>42734</c:v>
                </c:pt>
                <c:pt idx="445">
                  <c:v>42737</c:v>
                </c:pt>
                <c:pt idx="446">
                  <c:v>42738</c:v>
                </c:pt>
                <c:pt idx="447">
                  <c:v>42739</c:v>
                </c:pt>
                <c:pt idx="448">
                  <c:v>42740</c:v>
                </c:pt>
                <c:pt idx="449">
                  <c:v>42741</c:v>
                </c:pt>
                <c:pt idx="450">
                  <c:v>42744</c:v>
                </c:pt>
                <c:pt idx="451">
                  <c:v>42745</c:v>
                </c:pt>
                <c:pt idx="452">
                  <c:v>42746</c:v>
                </c:pt>
                <c:pt idx="453">
                  <c:v>42747</c:v>
                </c:pt>
                <c:pt idx="454">
                  <c:v>42748</c:v>
                </c:pt>
                <c:pt idx="455">
                  <c:v>42751</c:v>
                </c:pt>
                <c:pt idx="456">
                  <c:v>42752</c:v>
                </c:pt>
                <c:pt idx="457">
                  <c:v>42753</c:v>
                </c:pt>
                <c:pt idx="458">
                  <c:v>42754</c:v>
                </c:pt>
                <c:pt idx="459">
                  <c:v>42755</c:v>
                </c:pt>
                <c:pt idx="460">
                  <c:v>42758</c:v>
                </c:pt>
                <c:pt idx="461">
                  <c:v>42759</c:v>
                </c:pt>
                <c:pt idx="462">
                  <c:v>42760</c:v>
                </c:pt>
                <c:pt idx="463">
                  <c:v>42761</c:v>
                </c:pt>
                <c:pt idx="464">
                  <c:v>42762</c:v>
                </c:pt>
                <c:pt idx="465">
                  <c:v>42765</c:v>
                </c:pt>
                <c:pt idx="466">
                  <c:v>42766</c:v>
                </c:pt>
                <c:pt idx="467">
                  <c:v>42767</c:v>
                </c:pt>
                <c:pt idx="468">
                  <c:v>42768</c:v>
                </c:pt>
                <c:pt idx="469">
                  <c:v>42769</c:v>
                </c:pt>
                <c:pt idx="470">
                  <c:v>42772</c:v>
                </c:pt>
                <c:pt idx="471">
                  <c:v>42773</c:v>
                </c:pt>
                <c:pt idx="472">
                  <c:v>42774</c:v>
                </c:pt>
                <c:pt idx="473">
                  <c:v>42775</c:v>
                </c:pt>
                <c:pt idx="474">
                  <c:v>42776</c:v>
                </c:pt>
                <c:pt idx="475">
                  <c:v>42779</c:v>
                </c:pt>
                <c:pt idx="476">
                  <c:v>42780</c:v>
                </c:pt>
                <c:pt idx="477">
                  <c:v>42781</c:v>
                </c:pt>
                <c:pt idx="478">
                  <c:v>42782</c:v>
                </c:pt>
                <c:pt idx="479">
                  <c:v>42783</c:v>
                </c:pt>
                <c:pt idx="480">
                  <c:v>42786</c:v>
                </c:pt>
                <c:pt idx="481">
                  <c:v>42787</c:v>
                </c:pt>
                <c:pt idx="482">
                  <c:v>42788</c:v>
                </c:pt>
                <c:pt idx="483">
                  <c:v>42789</c:v>
                </c:pt>
                <c:pt idx="484">
                  <c:v>42790</c:v>
                </c:pt>
                <c:pt idx="485">
                  <c:v>42793</c:v>
                </c:pt>
                <c:pt idx="486">
                  <c:v>42794</c:v>
                </c:pt>
                <c:pt idx="487">
                  <c:v>42795</c:v>
                </c:pt>
                <c:pt idx="488">
                  <c:v>42796</c:v>
                </c:pt>
                <c:pt idx="489">
                  <c:v>42797</c:v>
                </c:pt>
                <c:pt idx="490">
                  <c:v>42800</c:v>
                </c:pt>
                <c:pt idx="491">
                  <c:v>42801</c:v>
                </c:pt>
                <c:pt idx="492">
                  <c:v>42802</c:v>
                </c:pt>
                <c:pt idx="493">
                  <c:v>42803</c:v>
                </c:pt>
                <c:pt idx="494">
                  <c:v>42804</c:v>
                </c:pt>
                <c:pt idx="495">
                  <c:v>42807</c:v>
                </c:pt>
                <c:pt idx="496">
                  <c:v>42808</c:v>
                </c:pt>
                <c:pt idx="497">
                  <c:v>42809</c:v>
                </c:pt>
                <c:pt idx="498">
                  <c:v>42810</c:v>
                </c:pt>
                <c:pt idx="499">
                  <c:v>42811</c:v>
                </c:pt>
                <c:pt idx="500">
                  <c:v>42814</c:v>
                </c:pt>
                <c:pt idx="501">
                  <c:v>42815</c:v>
                </c:pt>
                <c:pt idx="502">
                  <c:v>42816</c:v>
                </c:pt>
                <c:pt idx="503">
                  <c:v>42817</c:v>
                </c:pt>
                <c:pt idx="504">
                  <c:v>42818</c:v>
                </c:pt>
                <c:pt idx="505">
                  <c:v>42821</c:v>
                </c:pt>
                <c:pt idx="506">
                  <c:v>42822</c:v>
                </c:pt>
                <c:pt idx="507">
                  <c:v>42823</c:v>
                </c:pt>
                <c:pt idx="508">
                  <c:v>42824</c:v>
                </c:pt>
                <c:pt idx="509">
                  <c:v>42825</c:v>
                </c:pt>
                <c:pt idx="510">
                  <c:v>42828</c:v>
                </c:pt>
                <c:pt idx="511">
                  <c:v>42829</c:v>
                </c:pt>
                <c:pt idx="512">
                  <c:v>42830</c:v>
                </c:pt>
                <c:pt idx="513">
                  <c:v>42831</c:v>
                </c:pt>
                <c:pt idx="514">
                  <c:v>42832</c:v>
                </c:pt>
                <c:pt idx="515">
                  <c:v>42835</c:v>
                </c:pt>
                <c:pt idx="516">
                  <c:v>42836</c:v>
                </c:pt>
                <c:pt idx="517">
                  <c:v>42837</c:v>
                </c:pt>
                <c:pt idx="518">
                  <c:v>42838</c:v>
                </c:pt>
                <c:pt idx="519">
                  <c:v>42839</c:v>
                </c:pt>
                <c:pt idx="520">
                  <c:v>42842</c:v>
                </c:pt>
                <c:pt idx="521">
                  <c:v>42843</c:v>
                </c:pt>
                <c:pt idx="522">
                  <c:v>42844</c:v>
                </c:pt>
                <c:pt idx="523">
                  <c:v>42845</c:v>
                </c:pt>
                <c:pt idx="524">
                  <c:v>42846</c:v>
                </c:pt>
                <c:pt idx="525">
                  <c:v>42849</c:v>
                </c:pt>
                <c:pt idx="526">
                  <c:v>42850</c:v>
                </c:pt>
                <c:pt idx="527">
                  <c:v>42851</c:v>
                </c:pt>
                <c:pt idx="528">
                  <c:v>42852</c:v>
                </c:pt>
                <c:pt idx="529">
                  <c:v>42853</c:v>
                </c:pt>
                <c:pt idx="530">
                  <c:v>42856</c:v>
                </c:pt>
                <c:pt idx="531">
                  <c:v>42857</c:v>
                </c:pt>
                <c:pt idx="532">
                  <c:v>42858</c:v>
                </c:pt>
                <c:pt idx="533">
                  <c:v>42859</c:v>
                </c:pt>
                <c:pt idx="534">
                  <c:v>42860</c:v>
                </c:pt>
                <c:pt idx="535">
                  <c:v>42863</c:v>
                </c:pt>
                <c:pt idx="536">
                  <c:v>42864</c:v>
                </c:pt>
                <c:pt idx="537">
                  <c:v>42865</c:v>
                </c:pt>
                <c:pt idx="538">
                  <c:v>42866</c:v>
                </c:pt>
                <c:pt idx="539">
                  <c:v>42867</c:v>
                </c:pt>
                <c:pt idx="540">
                  <c:v>42870</c:v>
                </c:pt>
                <c:pt idx="541">
                  <c:v>42871</c:v>
                </c:pt>
                <c:pt idx="542">
                  <c:v>42872</c:v>
                </c:pt>
                <c:pt idx="543">
                  <c:v>42873</c:v>
                </c:pt>
                <c:pt idx="544">
                  <c:v>42874</c:v>
                </c:pt>
                <c:pt idx="545">
                  <c:v>42877</c:v>
                </c:pt>
                <c:pt idx="546">
                  <c:v>42878</c:v>
                </c:pt>
                <c:pt idx="547">
                  <c:v>42879</c:v>
                </c:pt>
                <c:pt idx="548">
                  <c:v>42880</c:v>
                </c:pt>
                <c:pt idx="549">
                  <c:v>42881</c:v>
                </c:pt>
                <c:pt idx="550">
                  <c:v>42884</c:v>
                </c:pt>
                <c:pt idx="551">
                  <c:v>42885</c:v>
                </c:pt>
                <c:pt idx="552">
                  <c:v>42886</c:v>
                </c:pt>
                <c:pt idx="553">
                  <c:v>42887</c:v>
                </c:pt>
                <c:pt idx="554">
                  <c:v>42888</c:v>
                </c:pt>
                <c:pt idx="555">
                  <c:v>42891</c:v>
                </c:pt>
                <c:pt idx="556">
                  <c:v>42892</c:v>
                </c:pt>
                <c:pt idx="557">
                  <c:v>42893</c:v>
                </c:pt>
                <c:pt idx="558">
                  <c:v>42894</c:v>
                </c:pt>
                <c:pt idx="559">
                  <c:v>42895</c:v>
                </c:pt>
                <c:pt idx="560">
                  <c:v>42898</c:v>
                </c:pt>
                <c:pt idx="561">
                  <c:v>42899</c:v>
                </c:pt>
                <c:pt idx="562">
                  <c:v>42900</c:v>
                </c:pt>
                <c:pt idx="563">
                  <c:v>42901</c:v>
                </c:pt>
                <c:pt idx="564">
                  <c:v>42902</c:v>
                </c:pt>
                <c:pt idx="565">
                  <c:v>42905</c:v>
                </c:pt>
                <c:pt idx="566">
                  <c:v>42906</c:v>
                </c:pt>
                <c:pt idx="567">
                  <c:v>42907</c:v>
                </c:pt>
                <c:pt idx="568">
                  <c:v>42908</c:v>
                </c:pt>
                <c:pt idx="569">
                  <c:v>42909</c:v>
                </c:pt>
                <c:pt idx="570">
                  <c:v>42912</c:v>
                </c:pt>
                <c:pt idx="571">
                  <c:v>42913</c:v>
                </c:pt>
                <c:pt idx="572">
                  <c:v>42914</c:v>
                </c:pt>
                <c:pt idx="573">
                  <c:v>42915</c:v>
                </c:pt>
                <c:pt idx="574">
                  <c:v>42916</c:v>
                </c:pt>
                <c:pt idx="575">
                  <c:v>42919</c:v>
                </c:pt>
                <c:pt idx="576">
                  <c:v>42920</c:v>
                </c:pt>
                <c:pt idx="577">
                  <c:v>42921</c:v>
                </c:pt>
                <c:pt idx="578">
                  <c:v>42922</c:v>
                </c:pt>
                <c:pt idx="579">
                  <c:v>42923</c:v>
                </c:pt>
                <c:pt idx="580">
                  <c:v>42926</c:v>
                </c:pt>
                <c:pt idx="581">
                  <c:v>42927</c:v>
                </c:pt>
                <c:pt idx="582">
                  <c:v>42928</c:v>
                </c:pt>
                <c:pt idx="583">
                  <c:v>42929</c:v>
                </c:pt>
                <c:pt idx="584">
                  <c:v>42930</c:v>
                </c:pt>
                <c:pt idx="585">
                  <c:v>42933</c:v>
                </c:pt>
                <c:pt idx="586">
                  <c:v>42934</c:v>
                </c:pt>
                <c:pt idx="587">
                  <c:v>42935</c:v>
                </c:pt>
                <c:pt idx="588">
                  <c:v>42936</c:v>
                </c:pt>
                <c:pt idx="589">
                  <c:v>42937</c:v>
                </c:pt>
                <c:pt idx="590">
                  <c:v>42940</c:v>
                </c:pt>
                <c:pt idx="591">
                  <c:v>42941</c:v>
                </c:pt>
                <c:pt idx="592">
                  <c:v>42942</c:v>
                </c:pt>
                <c:pt idx="593">
                  <c:v>42943</c:v>
                </c:pt>
                <c:pt idx="594">
                  <c:v>42944</c:v>
                </c:pt>
                <c:pt idx="595">
                  <c:v>42947</c:v>
                </c:pt>
                <c:pt idx="596">
                  <c:v>42948</c:v>
                </c:pt>
                <c:pt idx="597">
                  <c:v>42949</c:v>
                </c:pt>
                <c:pt idx="598">
                  <c:v>42950</c:v>
                </c:pt>
                <c:pt idx="599">
                  <c:v>42951</c:v>
                </c:pt>
                <c:pt idx="600">
                  <c:v>42954</c:v>
                </c:pt>
                <c:pt idx="601">
                  <c:v>42955</c:v>
                </c:pt>
                <c:pt idx="602">
                  <c:v>42956</c:v>
                </c:pt>
                <c:pt idx="603">
                  <c:v>42957</c:v>
                </c:pt>
                <c:pt idx="604">
                  <c:v>42958</c:v>
                </c:pt>
                <c:pt idx="605">
                  <c:v>42961</c:v>
                </c:pt>
                <c:pt idx="606">
                  <c:v>42962</c:v>
                </c:pt>
                <c:pt idx="607">
                  <c:v>42963</c:v>
                </c:pt>
                <c:pt idx="608">
                  <c:v>42964</c:v>
                </c:pt>
                <c:pt idx="609">
                  <c:v>42965</c:v>
                </c:pt>
                <c:pt idx="610">
                  <c:v>42968</c:v>
                </c:pt>
                <c:pt idx="611">
                  <c:v>42969</c:v>
                </c:pt>
                <c:pt idx="612">
                  <c:v>42970</c:v>
                </c:pt>
                <c:pt idx="613">
                  <c:v>42971</c:v>
                </c:pt>
                <c:pt idx="614">
                  <c:v>42972</c:v>
                </c:pt>
                <c:pt idx="615">
                  <c:v>42975</c:v>
                </c:pt>
                <c:pt idx="616">
                  <c:v>42976</c:v>
                </c:pt>
                <c:pt idx="617">
                  <c:v>42977</c:v>
                </c:pt>
                <c:pt idx="618">
                  <c:v>42978</c:v>
                </c:pt>
                <c:pt idx="619">
                  <c:v>42979</c:v>
                </c:pt>
                <c:pt idx="620">
                  <c:v>42982</c:v>
                </c:pt>
                <c:pt idx="621">
                  <c:v>42983</c:v>
                </c:pt>
                <c:pt idx="622">
                  <c:v>42984</c:v>
                </c:pt>
                <c:pt idx="623">
                  <c:v>42985</c:v>
                </c:pt>
                <c:pt idx="624">
                  <c:v>42986</c:v>
                </c:pt>
                <c:pt idx="625">
                  <c:v>42989</c:v>
                </c:pt>
                <c:pt idx="626">
                  <c:v>42990</c:v>
                </c:pt>
                <c:pt idx="627">
                  <c:v>42991</c:v>
                </c:pt>
                <c:pt idx="628">
                  <c:v>42992</c:v>
                </c:pt>
                <c:pt idx="629">
                  <c:v>42993</c:v>
                </c:pt>
                <c:pt idx="630">
                  <c:v>42996</c:v>
                </c:pt>
                <c:pt idx="631">
                  <c:v>42997</c:v>
                </c:pt>
                <c:pt idx="632">
                  <c:v>42998</c:v>
                </c:pt>
                <c:pt idx="633">
                  <c:v>42999</c:v>
                </c:pt>
                <c:pt idx="634">
                  <c:v>43000</c:v>
                </c:pt>
                <c:pt idx="635">
                  <c:v>43003</c:v>
                </c:pt>
                <c:pt idx="636">
                  <c:v>43004</c:v>
                </c:pt>
                <c:pt idx="637">
                  <c:v>43005</c:v>
                </c:pt>
                <c:pt idx="638">
                  <c:v>43006</c:v>
                </c:pt>
                <c:pt idx="639">
                  <c:v>43007</c:v>
                </c:pt>
                <c:pt idx="640">
                  <c:v>43010</c:v>
                </c:pt>
                <c:pt idx="641">
                  <c:v>43011</c:v>
                </c:pt>
                <c:pt idx="642">
                  <c:v>43012</c:v>
                </c:pt>
                <c:pt idx="643">
                  <c:v>43013</c:v>
                </c:pt>
                <c:pt idx="644">
                  <c:v>43014</c:v>
                </c:pt>
                <c:pt idx="645">
                  <c:v>43017</c:v>
                </c:pt>
                <c:pt idx="646">
                  <c:v>43018</c:v>
                </c:pt>
                <c:pt idx="647">
                  <c:v>43019</c:v>
                </c:pt>
                <c:pt idx="648">
                  <c:v>43020</c:v>
                </c:pt>
                <c:pt idx="649">
                  <c:v>43021</c:v>
                </c:pt>
                <c:pt idx="650">
                  <c:v>43024</c:v>
                </c:pt>
                <c:pt idx="651">
                  <c:v>43025</c:v>
                </c:pt>
                <c:pt idx="652">
                  <c:v>43026</c:v>
                </c:pt>
                <c:pt idx="653">
                  <c:v>43027</c:v>
                </c:pt>
                <c:pt idx="654">
                  <c:v>43028</c:v>
                </c:pt>
                <c:pt idx="655">
                  <c:v>43031</c:v>
                </c:pt>
                <c:pt idx="656">
                  <c:v>43032</c:v>
                </c:pt>
                <c:pt idx="657">
                  <c:v>43033</c:v>
                </c:pt>
                <c:pt idx="658">
                  <c:v>43034</c:v>
                </c:pt>
                <c:pt idx="659">
                  <c:v>43035</c:v>
                </c:pt>
                <c:pt idx="660">
                  <c:v>43038</c:v>
                </c:pt>
                <c:pt idx="661">
                  <c:v>43039</c:v>
                </c:pt>
                <c:pt idx="662">
                  <c:v>43040</c:v>
                </c:pt>
                <c:pt idx="663">
                  <c:v>43041</c:v>
                </c:pt>
                <c:pt idx="664">
                  <c:v>43042</c:v>
                </c:pt>
                <c:pt idx="665">
                  <c:v>43045</c:v>
                </c:pt>
                <c:pt idx="666">
                  <c:v>43046</c:v>
                </c:pt>
                <c:pt idx="667">
                  <c:v>43047</c:v>
                </c:pt>
                <c:pt idx="668">
                  <c:v>43048</c:v>
                </c:pt>
                <c:pt idx="669">
                  <c:v>43049</c:v>
                </c:pt>
                <c:pt idx="670">
                  <c:v>43052</c:v>
                </c:pt>
                <c:pt idx="671">
                  <c:v>43053</c:v>
                </c:pt>
                <c:pt idx="672">
                  <c:v>43054</c:v>
                </c:pt>
                <c:pt idx="673">
                  <c:v>43055</c:v>
                </c:pt>
                <c:pt idx="674">
                  <c:v>43056</c:v>
                </c:pt>
                <c:pt idx="675">
                  <c:v>43059</c:v>
                </c:pt>
                <c:pt idx="676">
                  <c:v>43060</c:v>
                </c:pt>
                <c:pt idx="677">
                  <c:v>43061</c:v>
                </c:pt>
                <c:pt idx="678">
                  <c:v>43062</c:v>
                </c:pt>
                <c:pt idx="679">
                  <c:v>43063</c:v>
                </c:pt>
                <c:pt idx="680">
                  <c:v>43066</c:v>
                </c:pt>
                <c:pt idx="681">
                  <c:v>43067</c:v>
                </c:pt>
                <c:pt idx="682">
                  <c:v>43068</c:v>
                </c:pt>
                <c:pt idx="683">
                  <c:v>43069</c:v>
                </c:pt>
                <c:pt idx="684">
                  <c:v>43070</c:v>
                </c:pt>
                <c:pt idx="685">
                  <c:v>43073</c:v>
                </c:pt>
                <c:pt idx="686">
                  <c:v>43074</c:v>
                </c:pt>
                <c:pt idx="687">
                  <c:v>43075</c:v>
                </c:pt>
                <c:pt idx="688">
                  <c:v>43076</c:v>
                </c:pt>
                <c:pt idx="689">
                  <c:v>43077</c:v>
                </c:pt>
                <c:pt idx="690">
                  <c:v>43080</c:v>
                </c:pt>
                <c:pt idx="691">
                  <c:v>43081</c:v>
                </c:pt>
                <c:pt idx="692">
                  <c:v>43082</c:v>
                </c:pt>
                <c:pt idx="693">
                  <c:v>43083</c:v>
                </c:pt>
                <c:pt idx="694">
                  <c:v>43084</c:v>
                </c:pt>
                <c:pt idx="695">
                  <c:v>43087</c:v>
                </c:pt>
                <c:pt idx="696">
                  <c:v>43088</c:v>
                </c:pt>
                <c:pt idx="697">
                  <c:v>43089</c:v>
                </c:pt>
                <c:pt idx="698">
                  <c:v>43090</c:v>
                </c:pt>
                <c:pt idx="699">
                  <c:v>43091</c:v>
                </c:pt>
                <c:pt idx="700">
                  <c:v>43094</c:v>
                </c:pt>
                <c:pt idx="701">
                  <c:v>43095</c:v>
                </c:pt>
                <c:pt idx="702">
                  <c:v>43096</c:v>
                </c:pt>
                <c:pt idx="703">
                  <c:v>43097</c:v>
                </c:pt>
                <c:pt idx="704">
                  <c:v>43098</c:v>
                </c:pt>
                <c:pt idx="705">
                  <c:v>43101</c:v>
                </c:pt>
                <c:pt idx="706">
                  <c:v>43102</c:v>
                </c:pt>
                <c:pt idx="707">
                  <c:v>43103</c:v>
                </c:pt>
                <c:pt idx="708">
                  <c:v>43104</c:v>
                </c:pt>
                <c:pt idx="709">
                  <c:v>43105</c:v>
                </c:pt>
                <c:pt idx="710">
                  <c:v>43108</c:v>
                </c:pt>
                <c:pt idx="711">
                  <c:v>43109</c:v>
                </c:pt>
                <c:pt idx="712">
                  <c:v>43110</c:v>
                </c:pt>
                <c:pt idx="713">
                  <c:v>43111</c:v>
                </c:pt>
                <c:pt idx="714">
                  <c:v>43112</c:v>
                </c:pt>
                <c:pt idx="715">
                  <c:v>43115</c:v>
                </c:pt>
                <c:pt idx="716">
                  <c:v>43116</c:v>
                </c:pt>
                <c:pt idx="717">
                  <c:v>43117</c:v>
                </c:pt>
                <c:pt idx="718">
                  <c:v>43118</c:v>
                </c:pt>
                <c:pt idx="719">
                  <c:v>43119</c:v>
                </c:pt>
                <c:pt idx="720">
                  <c:v>43122</c:v>
                </c:pt>
                <c:pt idx="721">
                  <c:v>43123</c:v>
                </c:pt>
                <c:pt idx="722">
                  <c:v>43124</c:v>
                </c:pt>
                <c:pt idx="723">
                  <c:v>43125</c:v>
                </c:pt>
                <c:pt idx="724">
                  <c:v>43126</c:v>
                </c:pt>
                <c:pt idx="725">
                  <c:v>43129</c:v>
                </c:pt>
                <c:pt idx="726">
                  <c:v>43130</c:v>
                </c:pt>
                <c:pt idx="727">
                  <c:v>43131</c:v>
                </c:pt>
                <c:pt idx="728">
                  <c:v>43132</c:v>
                </c:pt>
                <c:pt idx="729">
                  <c:v>43133</c:v>
                </c:pt>
                <c:pt idx="730">
                  <c:v>43136</c:v>
                </c:pt>
                <c:pt idx="731">
                  <c:v>43137</c:v>
                </c:pt>
                <c:pt idx="732">
                  <c:v>43138</c:v>
                </c:pt>
                <c:pt idx="733">
                  <c:v>43139</c:v>
                </c:pt>
                <c:pt idx="734">
                  <c:v>43140</c:v>
                </c:pt>
                <c:pt idx="735">
                  <c:v>43143</c:v>
                </c:pt>
                <c:pt idx="736">
                  <c:v>43144</c:v>
                </c:pt>
                <c:pt idx="737">
                  <c:v>43145</c:v>
                </c:pt>
                <c:pt idx="738">
                  <c:v>43146</c:v>
                </c:pt>
                <c:pt idx="739">
                  <c:v>43147</c:v>
                </c:pt>
                <c:pt idx="740">
                  <c:v>43150</c:v>
                </c:pt>
                <c:pt idx="741">
                  <c:v>43151</c:v>
                </c:pt>
                <c:pt idx="742">
                  <c:v>43152</c:v>
                </c:pt>
                <c:pt idx="743">
                  <c:v>43153</c:v>
                </c:pt>
                <c:pt idx="744">
                  <c:v>43154</c:v>
                </c:pt>
                <c:pt idx="745">
                  <c:v>43157</c:v>
                </c:pt>
                <c:pt idx="746">
                  <c:v>43158</c:v>
                </c:pt>
                <c:pt idx="747">
                  <c:v>43159</c:v>
                </c:pt>
                <c:pt idx="748">
                  <c:v>43160</c:v>
                </c:pt>
                <c:pt idx="749">
                  <c:v>43161</c:v>
                </c:pt>
                <c:pt idx="750">
                  <c:v>43164</c:v>
                </c:pt>
                <c:pt idx="751">
                  <c:v>43165</c:v>
                </c:pt>
                <c:pt idx="752">
                  <c:v>43166</c:v>
                </c:pt>
                <c:pt idx="753">
                  <c:v>43167</c:v>
                </c:pt>
                <c:pt idx="754">
                  <c:v>43168</c:v>
                </c:pt>
                <c:pt idx="755">
                  <c:v>43171</c:v>
                </c:pt>
                <c:pt idx="756">
                  <c:v>43172</c:v>
                </c:pt>
                <c:pt idx="757">
                  <c:v>43173</c:v>
                </c:pt>
                <c:pt idx="758">
                  <c:v>43174</c:v>
                </c:pt>
                <c:pt idx="759">
                  <c:v>43175</c:v>
                </c:pt>
                <c:pt idx="760">
                  <c:v>43178</c:v>
                </c:pt>
                <c:pt idx="761">
                  <c:v>43179</c:v>
                </c:pt>
                <c:pt idx="762">
                  <c:v>43180</c:v>
                </c:pt>
                <c:pt idx="763">
                  <c:v>43181</c:v>
                </c:pt>
                <c:pt idx="764">
                  <c:v>43182</c:v>
                </c:pt>
                <c:pt idx="765">
                  <c:v>43185</c:v>
                </c:pt>
                <c:pt idx="766">
                  <c:v>43186</c:v>
                </c:pt>
                <c:pt idx="767">
                  <c:v>43187</c:v>
                </c:pt>
                <c:pt idx="768">
                  <c:v>43188</c:v>
                </c:pt>
                <c:pt idx="769">
                  <c:v>43189</c:v>
                </c:pt>
                <c:pt idx="770">
                  <c:v>43192</c:v>
                </c:pt>
                <c:pt idx="771">
                  <c:v>43193</c:v>
                </c:pt>
                <c:pt idx="772">
                  <c:v>43194</c:v>
                </c:pt>
                <c:pt idx="773">
                  <c:v>43195</c:v>
                </c:pt>
                <c:pt idx="774">
                  <c:v>43196</c:v>
                </c:pt>
                <c:pt idx="775">
                  <c:v>43199</c:v>
                </c:pt>
                <c:pt idx="776">
                  <c:v>43200</c:v>
                </c:pt>
                <c:pt idx="777">
                  <c:v>43201</c:v>
                </c:pt>
                <c:pt idx="778">
                  <c:v>43202</c:v>
                </c:pt>
                <c:pt idx="779">
                  <c:v>43203</c:v>
                </c:pt>
                <c:pt idx="780">
                  <c:v>43206</c:v>
                </c:pt>
                <c:pt idx="781">
                  <c:v>43207</c:v>
                </c:pt>
                <c:pt idx="782">
                  <c:v>43208</c:v>
                </c:pt>
              </c:numCache>
            </c:numRef>
          </c:cat>
          <c:val>
            <c:numRef>
              <c:f>Sheet1!$D$7:$D$791</c:f>
              <c:numCache>
                <c:formatCode>General</c:formatCode>
                <c:ptCount val="785"/>
                <c:pt idx="0">
                  <c:v>-35</c:v>
                </c:pt>
                <c:pt idx="1">
                  <c:v>-35.5</c:v>
                </c:pt>
                <c:pt idx="2">
                  <c:v>-35.625</c:v>
                </c:pt>
                <c:pt idx="3">
                  <c:v>-35.5</c:v>
                </c:pt>
                <c:pt idx="4">
                  <c:v>-35.5</c:v>
                </c:pt>
                <c:pt idx="5">
                  <c:v>-35.5</c:v>
                </c:pt>
                <c:pt idx="6">
                  <c:v>-35.3125</c:v>
                </c:pt>
                <c:pt idx="7">
                  <c:v>-33.875</c:v>
                </c:pt>
                <c:pt idx="8">
                  <c:v>-33.375</c:v>
                </c:pt>
                <c:pt idx="9">
                  <c:v>-33.375</c:v>
                </c:pt>
                <c:pt idx="10">
                  <c:v>-33.375</c:v>
                </c:pt>
                <c:pt idx="11">
                  <c:v>-32.75</c:v>
                </c:pt>
                <c:pt idx="12">
                  <c:v>-32.75</c:v>
                </c:pt>
                <c:pt idx="13">
                  <c:v>-32.75</c:v>
                </c:pt>
                <c:pt idx="14">
                  <c:v>-32</c:v>
                </c:pt>
                <c:pt idx="15">
                  <c:v>-31.125</c:v>
                </c:pt>
                <c:pt idx="16">
                  <c:v>-29.875</c:v>
                </c:pt>
                <c:pt idx="17">
                  <c:v>-28.875</c:v>
                </c:pt>
                <c:pt idx="18">
                  <c:v>-28.25</c:v>
                </c:pt>
                <c:pt idx="19">
                  <c:v>-27.375</c:v>
                </c:pt>
                <c:pt idx="20">
                  <c:v>-27.25</c:v>
                </c:pt>
                <c:pt idx="21">
                  <c:v>-28.125</c:v>
                </c:pt>
                <c:pt idx="22">
                  <c:v>-28.5</c:v>
                </c:pt>
                <c:pt idx="23">
                  <c:v>-28.5</c:v>
                </c:pt>
                <c:pt idx="24">
                  <c:v>-29.25</c:v>
                </c:pt>
                <c:pt idx="25">
                  <c:v>-29.25</c:v>
                </c:pt>
                <c:pt idx="26">
                  <c:v>-30.75</c:v>
                </c:pt>
                <c:pt idx="27">
                  <c:v>-30.75</c:v>
                </c:pt>
                <c:pt idx="28">
                  <c:v>-30.0625</c:v>
                </c:pt>
                <c:pt idx="29">
                  <c:v>-30.1</c:v>
                </c:pt>
                <c:pt idx="30">
                  <c:v>-29.25</c:v>
                </c:pt>
                <c:pt idx="31">
                  <c:v>-28.375</c:v>
                </c:pt>
                <c:pt idx="32">
                  <c:v>-28</c:v>
                </c:pt>
                <c:pt idx="33">
                  <c:v>-27.5</c:v>
                </c:pt>
                <c:pt idx="34">
                  <c:v>-28.3</c:v>
                </c:pt>
                <c:pt idx="35">
                  <c:v>-27.875</c:v>
                </c:pt>
                <c:pt idx="36">
                  <c:v>-27.75</c:v>
                </c:pt>
                <c:pt idx="37">
                  <c:v>-27.75</c:v>
                </c:pt>
                <c:pt idx="38">
                  <c:v>-27.875</c:v>
                </c:pt>
                <c:pt idx="39">
                  <c:v>-28.7</c:v>
                </c:pt>
                <c:pt idx="40">
                  <c:v>-29</c:v>
                </c:pt>
                <c:pt idx="41">
                  <c:v>-28.375</c:v>
                </c:pt>
                <c:pt idx="42">
                  <c:v>-28.25</c:v>
                </c:pt>
                <c:pt idx="43">
                  <c:v>-28.5</c:v>
                </c:pt>
                <c:pt idx="44">
                  <c:v>-29.8</c:v>
                </c:pt>
                <c:pt idx="45">
                  <c:v>-28.375</c:v>
                </c:pt>
                <c:pt idx="46">
                  <c:v>-27.375</c:v>
                </c:pt>
                <c:pt idx="47">
                  <c:v>-27.7</c:v>
                </c:pt>
                <c:pt idx="48">
                  <c:v>-28.375</c:v>
                </c:pt>
                <c:pt idx="49">
                  <c:v>-28.125</c:v>
                </c:pt>
                <c:pt idx="50">
                  <c:v>-30.2</c:v>
                </c:pt>
                <c:pt idx="51">
                  <c:v>-30.25</c:v>
                </c:pt>
                <c:pt idx="52">
                  <c:v>-30.125</c:v>
                </c:pt>
                <c:pt idx="53">
                  <c:v>-30.125</c:v>
                </c:pt>
                <c:pt idx="54">
                  <c:v>-31.1</c:v>
                </c:pt>
                <c:pt idx="55">
                  <c:v>-31.375</c:v>
                </c:pt>
                <c:pt idx="56">
                  <c:v>-31.75</c:v>
                </c:pt>
                <c:pt idx="57">
                  <c:v>-30.25</c:v>
                </c:pt>
                <c:pt idx="58">
                  <c:v>-29.375</c:v>
                </c:pt>
                <c:pt idx="59">
                  <c:v>-28.3</c:v>
                </c:pt>
                <c:pt idx="60">
                  <c:v>-26.75</c:v>
                </c:pt>
                <c:pt idx="61">
                  <c:v>-26.2</c:v>
                </c:pt>
                <c:pt idx="62">
                  <c:v>-27.625</c:v>
                </c:pt>
                <c:pt idx="63">
                  <c:v>-28.5</c:v>
                </c:pt>
                <c:pt idx="64">
                  <c:v>-29.25</c:v>
                </c:pt>
                <c:pt idx="65">
                  <c:v>-28.75</c:v>
                </c:pt>
                <c:pt idx="66">
                  <c:v>-28.875</c:v>
                </c:pt>
                <c:pt idx="67">
                  <c:v>-27.875</c:v>
                </c:pt>
                <c:pt idx="68">
                  <c:v>-27.875</c:v>
                </c:pt>
                <c:pt idx="69">
                  <c:v>-27.9</c:v>
                </c:pt>
                <c:pt idx="70">
                  <c:v>-27.75</c:v>
                </c:pt>
                <c:pt idx="71">
                  <c:v>-27.375</c:v>
                </c:pt>
                <c:pt idx="72">
                  <c:v>-27.625</c:v>
                </c:pt>
                <c:pt idx="73">
                  <c:v>-27.5</c:v>
                </c:pt>
                <c:pt idx="74">
                  <c:v>-27.9</c:v>
                </c:pt>
                <c:pt idx="75">
                  <c:v>-27.625</c:v>
                </c:pt>
                <c:pt idx="76">
                  <c:v>-27.625</c:v>
                </c:pt>
                <c:pt idx="77">
                  <c:v>-27.625</c:v>
                </c:pt>
                <c:pt idx="78">
                  <c:v>-27.375</c:v>
                </c:pt>
                <c:pt idx="79">
                  <c:v>-27.5</c:v>
                </c:pt>
                <c:pt idx="80">
                  <c:v>-27.5</c:v>
                </c:pt>
                <c:pt idx="81">
                  <c:v>-27.5</c:v>
                </c:pt>
                <c:pt idx="82">
                  <c:v>-27.625</c:v>
                </c:pt>
                <c:pt idx="83">
                  <c:v>-27.75</c:v>
                </c:pt>
                <c:pt idx="84">
                  <c:v>-28.125</c:v>
                </c:pt>
                <c:pt idx="85">
                  <c:v>-28.875</c:v>
                </c:pt>
                <c:pt idx="86">
                  <c:v>-28.875</c:v>
                </c:pt>
                <c:pt idx="87">
                  <c:v>-28.625</c:v>
                </c:pt>
                <c:pt idx="88">
                  <c:v>-27.875</c:v>
                </c:pt>
                <c:pt idx="89">
                  <c:v>-27.5</c:v>
                </c:pt>
                <c:pt idx="90">
                  <c:v>-28.5</c:v>
                </c:pt>
                <c:pt idx="91">
                  <c:v>-28.625</c:v>
                </c:pt>
                <c:pt idx="92">
                  <c:v>-29</c:v>
                </c:pt>
                <c:pt idx="93">
                  <c:v>-28.5</c:v>
                </c:pt>
                <c:pt idx="94">
                  <c:v>-28.8</c:v>
                </c:pt>
                <c:pt idx="95">
                  <c:v>-28.75</c:v>
                </c:pt>
                <c:pt idx="96">
                  <c:v>-30.75</c:v>
                </c:pt>
                <c:pt idx="97">
                  <c:v>-31.75</c:v>
                </c:pt>
                <c:pt idx="98">
                  <c:v>-32.5</c:v>
                </c:pt>
                <c:pt idx="99">
                  <c:v>-32</c:v>
                </c:pt>
                <c:pt idx="100">
                  <c:v>-32.200000000000003</c:v>
                </c:pt>
                <c:pt idx="101">
                  <c:v>-32.25</c:v>
                </c:pt>
                <c:pt idx="102">
                  <c:v>-32.625</c:v>
                </c:pt>
                <c:pt idx="103">
                  <c:v>-33.5</c:v>
                </c:pt>
                <c:pt idx="104">
                  <c:v>-33.125</c:v>
                </c:pt>
                <c:pt idx="105">
                  <c:v>-33.5</c:v>
                </c:pt>
                <c:pt idx="106">
                  <c:v>-33.5</c:v>
                </c:pt>
                <c:pt idx="107">
                  <c:v>-33.625</c:v>
                </c:pt>
                <c:pt idx="108">
                  <c:v>-33.5</c:v>
                </c:pt>
                <c:pt idx="109">
                  <c:v>-33.25</c:v>
                </c:pt>
                <c:pt idx="110">
                  <c:v>-34</c:v>
                </c:pt>
                <c:pt idx="111">
                  <c:v>-33.625</c:v>
                </c:pt>
                <c:pt idx="112">
                  <c:v>-32.875</c:v>
                </c:pt>
                <c:pt idx="113">
                  <c:v>-32.5</c:v>
                </c:pt>
                <c:pt idx="114">
                  <c:v>-33.299999999999997</c:v>
                </c:pt>
                <c:pt idx="115">
                  <c:v>-32.125</c:v>
                </c:pt>
                <c:pt idx="116">
                  <c:v>-32.625</c:v>
                </c:pt>
                <c:pt idx="117">
                  <c:v>-32.875</c:v>
                </c:pt>
                <c:pt idx="118">
                  <c:v>-33.625</c:v>
                </c:pt>
                <c:pt idx="119">
                  <c:v>-33.1</c:v>
                </c:pt>
                <c:pt idx="120">
                  <c:v>-32.125</c:v>
                </c:pt>
                <c:pt idx="121">
                  <c:v>-31.875</c:v>
                </c:pt>
                <c:pt idx="122">
                  <c:v>-30.5</c:v>
                </c:pt>
                <c:pt idx="123">
                  <c:v>-30.125</c:v>
                </c:pt>
                <c:pt idx="124">
                  <c:v>-30.125</c:v>
                </c:pt>
                <c:pt idx="125">
                  <c:v>-30.375</c:v>
                </c:pt>
                <c:pt idx="126">
                  <c:v>-30.875</c:v>
                </c:pt>
                <c:pt idx="127">
                  <c:v>-31.25</c:v>
                </c:pt>
                <c:pt idx="128">
                  <c:v>-31.625</c:v>
                </c:pt>
                <c:pt idx="129">
                  <c:v>-32.1</c:v>
                </c:pt>
                <c:pt idx="130">
                  <c:v>-32</c:v>
                </c:pt>
                <c:pt idx="131">
                  <c:v>-31.375</c:v>
                </c:pt>
                <c:pt idx="132">
                  <c:v>-32</c:v>
                </c:pt>
                <c:pt idx="133">
                  <c:v>-33.5</c:v>
                </c:pt>
                <c:pt idx="134">
                  <c:v>-34.299999999999997</c:v>
                </c:pt>
                <c:pt idx="135">
                  <c:v>-34.5</c:v>
                </c:pt>
                <c:pt idx="136">
                  <c:v>-34.75</c:v>
                </c:pt>
                <c:pt idx="137">
                  <c:v>-34.5</c:v>
                </c:pt>
                <c:pt idx="138">
                  <c:v>-34.6</c:v>
                </c:pt>
                <c:pt idx="139">
                  <c:v>-35.125</c:v>
                </c:pt>
                <c:pt idx="140">
                  <c:v>-35.875</c:v>
                </c:pt>
                <c:pt idx="141">
                  <c:v>-36.375</c:v>
                </c:pt>
                <c:pt idx="142">
                  <c:v>-36.875</c:v>
                </c:pt>
                <c:pt idx="143">
                  <c:v>-37.5</c:v>
                </c:pt>
                <c:pt idx="144">
                  <c:v>-38.125</c:v>
                </c:pt>
                <c:pt idx="145">
                  <c:v>-41</c:v>
                </c:pt>
                <c:pt idx="146">
                  <c:v>-41.125</c:v>
                </c:pt>
                <c:pt idx="147">
                  <c:v>-39.625</c:v>
                </c:pt>
                <c:pt idx="148">
                  <c:v>-38.25</c:v>
                </c:pt>
                <c:pt idx="149">
                  <c:v>-38.15</c:v>
                </c:pt>
                <c:pt idx="150">
                  <c:v>-38.375</c:v>
                </c:pt>
                <c:pt idx="151">
                  <c:v>-40</c:v>
                </c:pt>
                <c:pt idx="152">
                  <c:v>-39.25</c:v>
                </c:pt>
                <c:pt idx="153">
                  <c:v>-39.875</c:v>
                </c:pt>
                <c:pt idx="154">
                  <c:v>-39.75</c:v>
                </c:pt>
                <c:pt idx="155">
                  <c:v>-40.375</c:v>
                </c:pt>
                <c:pt idx="156">
                  <c:v>-39.375</c:v>
                </c:pt>
                <c:pt idx="157">
                  <c:v>-39.25</c:v>
                </c:pt>
                <c:pt idx="158">
                  <c:v>-40.25</c:v>
                </c:pt>
                <c:pt idx="159">
                  <c:v>-40.9</c:v>
                </c:pt>
                <c:pt idx="160">
                  <c:v>-42</c:v>
                </c:pt>
                <c:pt idx="161">
                  <c:v>-42.25</c:v>
                </c:pt>
                <c:pt idx="162">
                  <c:v>-42.875</c:v>
                </c:pt>
                <c:pt idx="163">
                  <c:v>-38.25</c:v>
                </c:pt>
                <c:pt idx="164">
                  <c:v>-36.875</c:v>
                </c:pt>
                <c:pt idx="165">
                  <c:v>-37.25</c:v>
                </c:pt>
                <c:pt idx="166">
                  <c:v>-37.375</c:v>
                </c:pt>
                <c:pt idx="167">
                  <c:v>-38</c:v>
                </c:pt>
                <c:pt idx="168">
                  <c:v>-39.5</c:v>
                </c:pt>
                <c:pt idx="169">
                  <c:v>-38.875</c:v>
                </c:pt>
                <c:pt idx="170">
                  <c:v>-38.375</c:v>
                </c:pt>
                <c:pt idx="171">
                  <c:v>-37.4</c:v>
                </c:pt>
                <c:pt idx="172">
                  <c:v>-36.25</c:v>
                </c:pt>
                <c:pt idx="173">
                  <c:v>-33.9</c:v>
                </c:pt>
                <c:pt idx="174">
                  <c:v>-31.95</c:v>
                </c:pt>
                <c:pt idx="175">
                  <c:v>-31.9</c:v>
                </c:pt>
                <c:pt idx="176">
                  <c:v>-32.700000000000003</c:v>
                </c:pt>
                <c:pt idx="177">
                  <c:v>-32.1</c:v>
                </c:pt>
                <c:pt idx="178">
                  <c:v>-32.1</c:v>
                </c:pt>
                <c:pt idx="179">
                  <c:v>-32.1</c:v>
                </c:pt>
                <c:pt idx="180">
                  <c:v>-32.1</c:v>
                </c:pt>
                <c:pt idx="181">
                  <c:v>-30.774999999999999</c:v>
                </c:pt>
                <c:pt idx="182">
                  <c:v>-30.15</c:v>
                </c:pt>
                <c:pt idx="183">
                  <c:v>-30.25</c:v>
                </c:pt>
                <c:pt idx="184">
                  <c:v>-30.3</c:v>
                </c:pt>
                <c:pt idx="185">
                  <c:v>-31.3</c:v>
                </c:pt>
                <c:pt idx="186">
                  <c:v>-31</c:v>
                </c:pt>
                <c:pt idx="187">
                  <c:v>-33.700000000000003</c:v>
                </c:pt>
                <c:pt idx="188">
                  <c:v>-34.9</c:v>
                </c:pt>
                <c:pt idx="189">
                  <c:v>-35.549999999999997</c:v>
                </c:pt>
                <c:pt idx="190">
                  <c:v>-35.799999999999997</c:v>
                </c:pt>
                <c:pt idx="191">
                  <c:v>-37.299999999999997</c:v>
                </c:pt>
                <c:pt idx="192">
                  <c:v>-36.875</c:v>
                </c:pt>
                <c:pt idx="193">
                  <c:v>-36.25</c:v>
                </c:pt>
                <c:pt idx="194">
                  <c:v>-36.5</c:v>
                </c:pt>
                <c:pt idx="195">
                  <c:v>-37.375</c:v>
                </c:pt>
                <c:pt idx="196">
                  <c:v>-37.5</c:v>
                </c:pt>
                <c:pt idx="197">
                  <c:v>-37.5</c:v>
                </c:pt>
                <c:pt idx="198">
                  <c:v>-37.5</c:v>
                </c:pt>
                <c:pt idx="199">
                  <c:v>-38.700000000000003</c:v>
                </c:pt>
                <c:pt idx="200">
                  <c:v>-39</c:v>
                </c:pt>
                <c:pt idx="201">
                  <c:v>-38.4</c:v>
                </c:pt>
                <c:pt idx="202">
                  <c:v>-38.1</c:v>
                </c:pt>
                <c:pt idx="203">
                  <c:v>-37.5</c:v>
                </c:pt>
                <c:pt idx="204">
                  <c:v>-37</c:v>
                </c:pt>
                <c:pt idx="205">
                  <c:v>-37.299999999999997</c:v>
                </c:pt>
                <c:pt idx="206">
                  <c:v>-37.4</c:v>
                </c:pt>
                <c:pt idx="207">
                  <c:v>-37.25</c:v>
                </c:pt>
                <c:pt idx="208">
                  <c:v>-37.25</c:v>
                </c:pt>
                <c:pt idx="209">
                  <c:v>-37.625</c:v>
                </c:pt>
                <c:pt idx="210">
                  <c:v>-40.75</c:v>
                </c:pt>
                <c:pt idx="211">
                  <c:v>-42.5</c:v>
                </c:pt>
                <c:pt idx="212">
                  <c:v>-42</c:v>
                </c:pt>
                <c:pt idx="213">
                  <c:v>-44.4</c:v>
                </c:pt>
                <c:pt idx="214">
                  <c:v>-43.5</c:v>
                </c:pt>
                <c:pt idx="215">
                  <c:v>-42.75</c:v>
                </c:pt>
                <c:pt idx="216">
                  <c:v>-41.5</c:v>
                </c:pt>
                <c:pt idx="217">
                  <c:v>-40.387500000000003</c:v>
                </c:pt>
                <c:pt idx="218">
                  <c:v>-40.65</c:v>
                </c:pt>
                <c:pt idx="219">
                  <c:v>-41</c:v>
                </c:pt>
                <c:pt idx="220">
                  <c:v>-42</c:v>
                </c:pt>
                <c:pt idx="221">
                  <c:v>-43.35</c:v>
                </c:pt>
                <c:pt idx="222">
                  <c:v>-42.75</c:v>
                </c:pt>
                <c:pt idx="223">
                  <c:v>-42.4</c:v>
                </c:pt>
                <c:pt idx="224">
                  <c:v>-44.6</c:v>
                </c:pt>
                <c:pt idx="225">
                  <c:v>-46</c:v>
                </c:pt>
                <c:pt idx="226">
                  <c:v>-46.1</c:v>
                </c:pt>
                <c:pt idx="227">
                  <c:v>-46.1</c:v>
                </c:pt>
                <c:pt idx="228">
                  <c:v>-46.8</c:v>
                </c:pt>
                <c:pt idx="229">
                  <c:v>-47.8</c:v>
                </c:pt>
                <c:pt idx="230">
                  <c:v>-46</c:v>
                </c:pt>
                <c:pt idx="231">
                  <c:v>-44.1</c:v>
                </c:pt>
                <c:pt idx="232">
                  <c:v>-43.8</c:v>
                </c:pt>
                <c:pt idx="233">
                  <c:v>-43.9</c:v>
                </c:pt>
                <c:pt idx="234">
                  <c:v>-47.4</c:v>
                </c:pt>
                <c:pt idx="235">
                  <c:v>-45.5</c:v>
                </c:pt>
                <c:pt idx="236">
                  <c:v>-44.8</c:v>
                </c:pt>
                <c:pt idx="237">
                  <c:v>-44</c:v>
                </c:pt>
                <c:pt idx="238">
                  <c:v>-41</c:v>
                </c:pt>
                <c:pt idx="239">
                  <c:v>-40.6</c:v>
                </c:pt>
                <c:pt idx="240">
                  <c:v>-40.5</c:v>
                </c:pt>
                <c:pt idx="241">
                  <c:v>-39.799999999999997</c:v>
                </c:pt>
                <c:pt idx="242">
                  <c:v>-37.799999999999997</c:v>
                </c:pt>
                <c:pt idx="243">
                  <c:v>-38.299999999999997</c:v>
                </c:pt>
                <c:pt idx="244">
                  <c:v>-38.299999999999997</c:v>
                </c:pt>
                <c:pt idx="245">
                  <c:v>-38.299999999999997</c:v>
                </c:pt>
                <c:pt idx="246">
                  <c:v>-37.799999999999997</c:v>
                </c:pt>
                <c:pt idx="247">
                  <c:v>-38.6</c:v>
                </c:pt>
                <c:pt idx="248">
                  <c:v>-40.1</c:v>
                </c:pt>
                <c:pt idx="249">
                  <c:v>-40.299999999999997</c:v>
                </c:pt>
                <c:pt idx="250">
                  <c:v>-40</c:v>
                </c:pt>
                <c:pt idx="251">
                  <c:v>-39.799999999999997</c:v>
                </c:pt>
                <c:pt idx="252">
                  <c:v>-39.4</c:v>
                </c:pt>
                <c:pt idx="253">
                  <c:v>-38.299999999999997</c:v>
                </c:pt>
                <c:pt idx="254">
                  <c:v>-38.9</c:v>
                </c:pt>
                <c:pt idx="255">
                  <c:v>-38.4</c:v>
                </c:pt>
                <c:pt idx="256">
                  <c:v>-38.4</c:v>
                </c:pt>
                <c:pt idx="257">
                  <c:v>-37.1</c:v>
                </c:pt>
                <c:pt idx="258">
                  <c:v>-36.3125</c:v>
                </c:pt>
                <c:pt idx="259">
                  <c:v>-35.6875</c:v>
                </c:pt>
                <c:pt idx="260">
                  <c:v>-35.8125</c:v>
                </c:pt>
                <c:pt idx="261">
                  <c:v>-36.1875</c:v>
                </c:pt>
                <c:pt idx="262">
                  <c:v>-36.25</c:v>
                </c:pt>
                <c:pt idx="263">
                  <c:v>-37</c:v>
                </c:pt>
                <c:pt idx="264">
                  <c:v>-37.625</c:v>
                </c:pt>
                <c:pt idx="265">
                  <c:v>-38.625</c:v>
                </c:pt>
                <c:pt idx="266">
                  <c:v>-39.25</c:v>
                </c:pt>
                <c:pt idx="267">
                  <c:v>-38.875</c:v>
                </c:pt>
                <c:pt idx="268">
                  <c:v>-38.75</c:v>
                </c:pt>
                <c:pt idx="269">
                  <c:v>-39</c:v>
                </c:pt>
                <c:pt idx="270">
                  <c:v>-39</c:v>
                </c:pt>
                <c:pt idx="271">
                  <c:v>-40</c:v>
                </c:pt>
                <c:pt idx="272">
                  <c:v>-40.375</c:v>
                </c:pt>
                <c:pt idx="273">
                  <c:v>-39.5625</c:v>
                </c:pt>
                <c:pt idx="274">
                  <c:v>-39.75</c:v>
                </c:pt>
                <c:pt idx="275">
                  <c:v>-39</c:v>
                </c:pt>
                <c:pt idx="276">
                  <c:v>-38.75</c:v>
                </c:pt>
                <c:pt idx="277">
                  <c:v>-38.5</c:v>
                </c:pt>
                <c:pt idx="278">
                  <c:v>-38.5</c:v>
                </c:pt>
                <c:pt idx="279">
                  <c:v>-38.625</c:v>
                </c:pt>
                <c:pt idx="280">
                  <c:v>-38</c:v>
                </c:pt>
                <c:pt idx="281">
                  <c:v>-36.75</c:v>
                </c:pt>
                <c:pt idx="282">
                  <c:v>-37</c:v>
                </c:pt>
                <c:pt idx="283">
                  <c:v>-37.25</c:v>
                </c:pt>
                <c:pt idx="284">
                  <c:v>-36.75</c:v>
                </c:pt>
                <c:pt idx="285">
                  <c:v>-36.625</c:v>
                </c:pt>
                <c:pt idx="286">
                  <c:v>-36</c:v>
                </c:pt>
                <c:pt idx="287">
                  <c:v>-36.75</c:v>
                </c:pt>
                <c:pt idx="288">
                  <c:v>-37.125</c:v>
                </c:pt>
                <c:pt idx="289">
                  <c:v>-36.75</c:v>
                </c:pt>
                <c:pt idx="290">
                  <c:v>-36.875</c:v>
                </c:pt>
                <c:pt idx="291">
                  <c:v>-37.5</c:v>
                </c:pt>
                <c:pt idx="292">
                  <c:v>-37.75</c:v>
                </c:pt>
                <c:pt idx="293">
                  <c:v>-38.25</c:v>
                </c:pt>
                <c:pt idx="294">
                  <c:v>-37.25</c:v>
                </c:pt>
                <c:pt idx="295">
                  <c:v>-38</c:v>
                </c:pt>
                <c:pt idx="296">
                  <c:v>-38.5</c:v>
                </c:pt>
                <c:pt idx="297">
                  <c:v>-39</c:v>
                </c:pt>
                <c:pt idx="298">
                  <c:v>-39.25</c:v>
                </c:pt>
                <c:pt idx="299">
                  <c:v>-39.5</c:v>
                </c:pt>
                <c:pt idx="300">
                  <c:v>-41</c:v>
                </c:pt>
                <c:pt idx="301">
                  <c:v>-43.25</c:v>
                </c:pt>
                <c:pt idx="302">
                  <c:v>-42.625</c:v>
                </c:pt>
                <c:pt idx="303">
                  <c:v>-42.75</c:v>
                </c:pt>
                <c:pt idx="304">
                  <c:v>-41.75</c:v>
                </c:pt>
                <c:pt idx="305">
                  <c:v>-40</c:v>
                </c:pt>
                <c:pt idx="306">
                  <c:v>-39.5</c:v>
                </c:pt>
                <c:pt idx="307">
                  <c:v>-40.5</c:v>
                </c:pt>
                <c:pt idx="308">
                  <c:v>-38.75</c:v>
                </c:pt>
                <c:pt idx="309">
                  <c:v>-43.125</c:v>
                </c:pt>
                <c:pt idx="310">
                  <c:v>-41.875</c:v>
                </c:pt>
                <c:pt idx="311">
                  <c:v>-42</c:v>
                </c:pt>
                <c:pt idx="312">
                  <c:v>-42.125</c:v>
                </c:pt>
                <c:pt idx="313">
                  <c:v>-42.875</c:v>
                </c:pt>
                <c:pt idx="314">
                  <c:v>-43.25</c:v>
                </c:pt>
                <c:pt idx="315">
                  <c:v>-43.75</c:v>
                </c:pt>
                <c:pt idx="316">
                  <c:v>-44.375</c:v>
                </c:pt>
                <c:pt idx="317">
                  <c:v>-45.1875</c:v>
                </c:pt>
                <c:pt idx="318">
                  <c:v>-44.375</c:v>
                </c:pt>
                <c:pt idx="319">
                  <c:v>-43.5</c:v>
                </c:pt>
                <c:pt idx="320">
                  <c:v>-42</c:v>
                </c:pt>
                <c:pt idx="321">
                  <c:v>-41.6875</c:v>
                </c:pt>
                <c:pt idx="322">
                  <c:v>-42</c:v>
                </c:pt>
                <c:pt idx="323">
                  <c:v>-42</c:v>
                </c:pt>
                <c:pt idx="324">
                  <c:v>-43</c:v>
                </c:pt>
                <c:pt idx="325">
                  <c:v>-43.375</c:v>
                </c:pt>
                <c:pt idx="326">
                  <c:v>-43.5625</c:v>
                </c:pt>
                <c:pt idx="327">
                  <c:v>-43.75</c:v>
                </c:pt>
                <c:pt idx="328">
                  <c:v>-43.75</c:v>
                </c:pt>
                <c:pt idx="329">
                  <c:v>-43.5</c:v>
                </c:pt>
                <c:pt idx="330">
                  <c:v>-43.875</c:v>
                </c:pt>
                <c:pt idx="331">
                  <c:v>-45.625</c:v>
                </c:pt>
                <c:pt idx="332">
                  <c:v>-45.5</c:v>
                </c:pt>
                <c:pt idx="333">
                  <c:v>-46.0625</c:v>
                </c:pt>
                <c:pt idx="334">
                  <c:v>-45</c:v>
                </c:pt>
                <c:pt idx="335">
                  <c:v>-44.875</c:v>
                </c:pt>
                <c:pt idx="336">
                  <c:v>-45.125</c:v>
                </c:pt>
                <c:pt idx="337">
                  <c:v>-45</c:v>
                </c:pt>
                <c:pt idx="338">
                  <c:v>-45</c:v>
                </c:pt>
                <c:pt idx="339">
                  <c:v>-44</c:v>
                </c:pt>
                <c:pt idx="340">
                  <c:v>-44.375</c:v>
                </c:pt>
                <c:pt idx="341">
                  <c:v>-44.25</c:v>
                </c:pt>
                <c:pt idx="342">
                  <c:v>-45.125</c:v>
                </c:pt>
                <c:pt idx="343">
                  <c:v>-44.875</c:v>
                </c:pt>
                <c:pt idx="344">
                  <c:v>-44.75</c:v>
                </c:pt>
                <c:pt idx="345">
                  <c:v>-44.375</c:v>
                </c:pt>
                <c:pt idx="346">
                  <c:v>-43.1875</c:v>
                </c:pt>
                <c:pt idx="347">
                  <c:v>-42.875</c:v>
                </c:pt>
                <c:pt idx="348">
                  <c:v>-42.875</c:v>
                </c:pt>
                <c:pt idx="349">
                  <c:v>-41.75</c:v>
                </c:pt>
                <c:pt idx="350">
                  <c:v>-41.25</c:v>
                </c:pt>
                <c:pt idx="351">
                  <c:v>-42.375</c:v>
                </c:pt>
                <c:pt idx="352">
                  <c:v>-43.875</c:v>
                </c:pt>
                <c:pt idx="353">
                  <c:v>-42.875</c:v>
                </c:pt>
                <c:pt idx="354">
                  <c:v>-44</c:v>
                </c:pt>
                <c:pt idx="355">
                  <c:v>-43.875</c:v>
                </c:pt>
                <c:pt idx="356">
                  <c:v>-43.4375</c:v>
                </c:pt>
                <c:pt idx="357">
                  <c:v>-43.75</c:v>
                </c:pt>
                <c:pt idx="358">
                  <c:v>-42.625</c:v>
                </c:pt>
                <c:pt idx="359">
                  <c:v>-43.25</c:v>
                </c:pt>
                <c:pt idx="360">
                  <c:v>-43.25</c:v>
                </c:pt>
                <c:pt idx="361">
                  <c:v>-42.5</c:v>
                </c:pt>
                <c:pt idx="362">
                  <c:v>-41</c:v>
                </c:pt>
                <c:pt idx="363">
                  <c:v>-40.25</c:v>
                </c:pt>
                <c:pt idx="364">
                  <c:v>-40.25</c:v>
                </c:pt>
                <c:pt idx="365">
                  <c:v>-40.375</c:v>
                </c:pt>
                <c:pt idx="366">
                  <c:v>-40.5</c:v>
                </c:pt>
                <c:pt idx="367">
                  <c:v>-40.6875</c:v>
                </c:pt>
                <c:pt idx="368">
                  <c:v>-39.9375</c:v>
                </c:pt>
                <c:pt idx="369">
                  <c:v>-40.625</c:v>
                </c:pt>
                <c:pt idx="370">
                  <c:v>-41.125</c:v>
                </c:pt>
                <c:pt idx="371">
                  <c:v>-40.5625</c:v>
                </c:pt>
                <c:pt idx="372">
                  <c:v>-40.25</c:v>
                </c:pt>
                <c:pt idx="373">
                  <c:v>-40.625</c:v>
                </c:pt>
                <c:pt idx="374">
                  <c:v>-40.75</c:v>
                </c:pt>
                <c:pt idx="375">
                  <c:v>-40.875</c:v>
                </c:pt>
                <c:pt idx="376">
                  <c:v>-42.6875</c:v>
                </c:pt>
                <c:pt idx="377">
                  <c:v>-41.125</c:v>
                </c:pt>
                <c:pt idx="378">
                  <c:v>-41.125</c:v>
                </c:pt>
                <c:pt idx="379">
                  <c:v>-43</c:v>
                </c:pt>
                <c:pt idx="380">
                  <c:v>-42.625</c:v>
                </c:pt>
                <c:pt idx="381">
                  <c:v>-41.25</c:v>
                </c:pt>
                <c:pt idx="382">
                  <c:v>-39.5</c:v>
                </c:pt>
                <c:pt idx="383">
                  <c:v>-38.375</c:v>
                </c:pt>
                <c:pt idx="384">
                  <c:v>-37.5</c:v>
                </c:pt>
                <c:pt idx="385">
                  <c:v>-37.125</c:v>
                </c:pt>
                <c:pt idx="386">
                  <c:v>-36.25</c:v>
                </c:pt>
                <c:pt idx="387">
                  <c:v>-36</c:v>
                </c:pt>
                <c:pt idx="388">
                  <c:v>-37.75</c:v>
                </c:pt>
                <c:pt idx="389">
                  <c:v>-37.375</c:v>
                </c:pt>
                <c:pt idx="390">
                  <c:v>-37</c:v>
                </c:pt>
                <c:pt idx="391">
                  <c:v>-36.125</c:v>
                </c:pt>
                <c:pt idx="392">
                  <c:v>-36.875</c:v>
                </c:pt>
                <c:pt idx="393">
                  <c:v>-37.25</c:v>
                </c:pt>
                <c:pt idx="394">
                  <c:v>-38.75</c:v>
                </c:pt>
                <c:pt idx="395">
                  <c:v>-39.3125</c:v>
                </c:pt>
                <c:pt idx="396">
                  <c:v>-39.5</c:v>
                </c:pt>
                <c:pt idx="397">
                  <c:v>-38.75</c:v>
                </c:pt>
                <c:pt idx="398">
                  <c:v>-38.5</c:v>
                </c:pt>
                <c:pt idx="399">
                  <c:v>-39</c:v>
                </c:pt>
                <c:pt idx="400">
                  <c:v>-40.375</c:v>
                </c:pt>
                <c:pt idx="401">
                  <c:v>-40</c:v>
                </c:pt>
                <c:pt idx="402">
                  <c:v>-40.125</c:v>
                </c:pt>
                <c:pt idx="403">
                  <c:v>-40</c:v>
                </c:pt>
                <c:pt idx="404">
                  <c:v>-40.25</c:v>
                </c:pt>
                <c:pt idx="405">
                  <c:v>-40.25</c:v>
                </c:pt>
                <c:pt idx="406">
                  <c:v>-40.25</c:v>
                </c:pt>
                <c:pt idx="407">
                  <c:v>-40.125</c:v>
                </c:pt>
                <c:pt idx="408">
                  <c:v>-39.125</c:v>
                </c:pt>
                <c:pt idx="409">
                  <c:v>-39.125</c:v>
                </c:pt>
                <c:pt idx="410">
                  <c:v>-40.5</c:v>
                </c:pt>
                <c:pt idx="411">
                  <c:v>-41.125</c:v>
                </c:pt>
                <c:pt idx="412">
                  <c:v>-42.125</c:v>
                </c:pt>
                <c:pt idx="413">
                  <c:v>-41.75</c:v>
                </c:pt>
                <c:pt idx="414">
                  <c:v>-42</c:v>
                </c:pt>
                <c:pt idx="415">
                  <c:v>-42.625</c:v>
                </c:pt>
                <c:pt idx="416">
                  <c:v>-43.75</c:v>
                </c:pt>
                <c:pt idx="417">
                  <c:v>-44.25</c:v>
                </c:pt>
                <c:pt idx="418">
                  <c:v>-45.25</c:v>
                </c:pt>
                <c:pt idx="419">
                  <c:v>-44.625</c:v>
                </c:pt>
                <c:pt idx="420">
                  <c:v>-46.25</c:v>
                </c:pt>
                <c:pt idx="421">
                  <c:v>-46.375</c:v>
                </c:pt>
                <c:pt idx="422">
                  <c:v>-45.5</c:v>
                </c:pt>
                <c:pt idx="423">
                  <c:v>-45</c:v>
                </c:pt>
                <c:pt idx="424">
                  <c:v>-46.625</c:v>
                </c:pt>
                <c:pt idx="425">
                  <c:v>-46.625</c:v>
                </c:pt>
                <c:pt idx="426">
                  <c:v>-46</c:v>
                </c:pt>
                <c:pt idx="427">
                  <c:v>-44</c:v>
                </c:pt>
                <c:pt idx="428">
                  <c:v>-43.875</c:v>
                </c:pt>
                <c:pt idx="429">
                  <c:v>-44.5625</c:v>
                </c:pt>
                <c:pt idx="430">
                  <c:v>-45.5</c:v>
                </c:pt>
                <c:pt idx="431">
                  <c:v>-45.25</c:v>
                </c:pt>
                <c:pt idx="432">
                  <c:v>-45</c:v>
                </c:pt>
                <c:pt idx="433">
                  <c:v>-45.75</c:v>
                </c:pt>
                <c:pt idx="434">
                  <c:v>-46</c:v>
                </c:pt>
                <c:pt idx="435">
                  <c:v>-45.25</c:v>
                </c:pt>
                <c:pt idx="436">
                  <c:v>-45.5</c:v>
                </c:pt>
                <c:pt idx="437">
                  <c:v>-45.5</c:v>
                </c:pt>
                <c:pt idx="438">
                  <c:v>-45.0625</c:v>
                </c:pt>
                <c:pt idx="439">
                  <c:v>-44.375</c:v>
                </c:pt>
                <c:pt idx="440">
                  <c:v>-45.125</c:v>
                </c:pt>
                <c:pt idx="441">
                  <c:v>-44.375</c:v>
                </c:pt>
                <c:pt idx="442">
                  <c:v>-45.75</c:v>
                </c:pt>
                <c:pt idx="443">
                  <c:v>-44.375</c:v>
                </c:pt>
                <c:pt idx="444">
                  <c:v>-44.375</c:v>
                </c:pt>
                <c:pt idx="445">
                  <c:v>-44.375</c:v>
                </c:pt>
                <c:pt idx="446">
                  <c:v>-43.75</c:v>
                </c:pt>
                <c:pt idx="447">
                  <c:v>-42.625</c:v>
                </c:pt>
                <c:pt idx="448">
                  <c:v>-43.5</c:v>
                </c:pt>
                <c:pt idx="449">
                  <c:v>-44.875</c:v>
                </c:pt>
                <c:pt idx="450">
                  <c:v>-44.75</c:v>
                </c:pt>
                <c:pt idx="451">
                  <c:v>-44.5</c:v>
                </c:pt>
                <c:pt idx="452">
                  <c:v>-44.25</c:v>
                </c:pt>
                <c:pt idx="453">
                  <c:v>-44.8125</c:v>
                </c:pt>
                <c:pt idx="454">
                  <c:v>-44.375</c:v>
                </c:pt>
                <c:pt idx="455">
                  <c:v>-45</c:v>
                </c:pt>
                <c:pt idx="456">
                  <c:v>-46</c:v>
                </c:pt>
                <c:pt idx="457">
                  <c:v>-45.75</c:v>
                </c:pt>
                <c:pt idx="458">
                  <c:v>-45</c:v>
                </c:pt>
                <c:pt idx="459">
                  <c:v>-44.125</c:v>
                </c:pt>
                <c:pt idx="460">
                  <c:v>-44.5</c:v>
                </c:pt>
                <c:pt idx="461">
                  <c:v>-44.25</c:v>
                </c:pt>
                <c:pt idx="462">
                  <c:v>-43</c:v>
                </c:pt>
                <c:pt idx="463">
                  <c:v>-43.25</c:v>
                </c:pt>
                <c:pt idx="464">
                  <c:v>-43.5625</c:v>
                </c:pt>
                <c:pt idx="465">
                  <c:v>-42.625</c:v>
                </c:pt>
                <c:pt idx="466">
                  <c:v>-42.125</c:v>
                </c:pt>
                <c:pt idx="467">
                  <c:v>-42.625</c:v>
                </c:pt>
                <c:pt idx="468">
                  <c:v>-41.875</c:v>
                </c:pt>
                <c:pt idx="469">
                  <c:v>-41.625</c:v>
                </c:pt>
                <c:pt idx="470">
                  <c:v>-41.25</c:v>
                </c:pt>
                <c:pt idx="471">
                  <c:v>-42.375</c:v>
                </c:pt>
                <c:pt idx="472">
                  <c:v>-41.75</c:v>
                </c:pt>
                <c:pt idx="473">
                  <c:v>-42.375</c:v>
                </c:pt>
                <c:pt idx="474">
                  <c:v>-42.5</c:v>
                </c:pt>
                <c:pt idx="475">
                  <c:v>-42.375</c:v>
                </c:pt>
                <c:pt idx="476">
                  <c:v>-42.25</c:v>
                </c:pt>
                <c:pt idx="477">
                  <c:v>-41.625</c:v>
                </c:pt>
                <c:pt idx="478">
                  <c:v>-41.75</c:v>
                </c:pt>
                <c:pt idx="479">
                  <c:v>-41.75</c:v>
                </c:pt>
                <c:pt idx="480">
                  <c:v>-42</c:v>
                </c:pt>
                <c:pt idx="481">
                  <c:v>-42</c:v>
                </c:pt>
                <c:pt idx="482">
                  <c:v>-43.5</c:v>
                </c:pt>
                <c:pt idx="483">
                  <c:v>-42.125</c:v>
                </c:pt>
                <c:pt idx="484">
                  <c:v>-41.75</c:v>
                </c:pt>
                <c:pt idx="485">
                  <c:v>-40.625</c:v>
                </c:pt>
                <c:pt idx="486">
                  <c:v>-40.125</c:v>
                </c:pt>
                <c:pt idx="487">
                  <c:v>-39.0625</c:v>
                </c:pt>
                <c:pt idx="488">
                  <c:v>-36.375</c:v>
                </c:pt>
                <c:pt idx="489">
                  <c:v>-35</c:v>
                </c:pt>
                <c:pt idx="490">
                  <c:v>-36</c:v>
                </c:pt>
                <c:pt idx="491">
                  <c:v>-36.5</c:v>
                </c:pt>
                <c:pt idx="492">
                  <c:v>-37</c:v>
                </c:pt>
                <c:pt idx="493">
                  <c:v>-35.75</c:v>
                </c:pt>
                <c:pt idx="494">
                  <c:v>-33.625</c:v>
                </c:pt>
                <c:pt idx="495">
                  <c:v>-32.375</c:v>
                </c:pt>
                <c:pt idx="496">
                  <c:v>-34.875</c:v>
                </c:pt>
                <c:pt idx="497">
                  <c:v>-37.5</c:v>
                </c:pt>
                <c:pt idx="498">
                  <c:v>-36.875</c:v>
                </c:pt>
                <c:pt idx="499">
                  <c:v>-37.5</c:v>
                </c:pt>
                <c:pt idx="500">
                  <c:v>-36.6875</c:v>
                </c:pt>
                <c:pt idx="501">
                  <c:v>-37.125</c:v>
                </c:pt>
                <c:pt idx="502">
                  <c:v>-36.5</c:v>
                </c:pt>
                <c:pt idx="503">
                  <c:v>-35.75</c:v>
                </c:pt>
                <c:pt idx="504">
                  <c:v>-34.75</c:v>
                </c:pt>
                <c:pt idx="505">
                  <c:v>-32.25</c:v>
                </c:pt>
                <c:pt idx="506">
                  <c:v>-31.625</c:v>
                </c:pt>
                <c:pt idx="507">
                  <c:v>-31.375</c:v>
                </c:pt>
                <c:pt idx="508">
                  <c:v>-31.75</c:v>
                </c:pt>
                <c:pt idx="509">
                  <c:v>-32</c:v>
                </c:pt>
                <c:pt idx="510">
                  <c:v>-32.125</c:v>
                </c:pt>
                <c:pt idx="511">
                  <c:v>-31.6875</c:v>
                </c:pt>
                <c:pt idx="512">
                  <c:v>-30.5</c:v>
                </c:pt>
                <c:pt idx="513">
                  <c:v>-30.5</c:v>
                </c:pt>
                <c:pt idx="514">
                  <c:v>-31.375</c:v>
                </c:pt>
                <c:pt idx="515">
                  <c:v>-33</c:v>
                </c:pt>
                <c:pt idx="516">
                  <c:v>-32.875</c:v>
                </c:pt>
                <c:pt idx="517">
                  <c:v>-33.625</c:v>
                </c:pt>
                <c:pt idx="518">
                  <c:v>-34.875</c:v>
                </c:pt>
                <c:pt idx="519">
                  <c:v>-31.5</c:v>
                </c:pt>
                <c:pt idx="520">
                  <c:v>-34.875</c:v>
                </c:pt>
                <c:pt idx="521">
                  <c:v>-34.75</c:v>
                </c:pt>
                <c:pt idx="522">
                  <c:v>-34.125</c:v>
                </c:pt>
                <c:pt idx="523">
                  <c:v>-34.625</c:v>
                </c:pt>
                <c:pt idx="524">
                  <c:v>-35.75</c:v>
                </c:pt>
                <c:pt idx="525">
                  <c:v>-33.0625</c:v>
                </c:pt>
                <c:pt idx="526">
                  <c:v>-31.8125</c:v>
                </c:pt>
                <c:pt idx="527">
                  <c:v>-32.125</c:v>
                </c:pt>
                <c:pt idx="528">
                  <c:v>-32.9375</c:v>
                </c:pt>
                <c:pt idx="529">
                  <c:v>-34</c:v>
                </c:pt>
                <c:pt idx="530">
                  <c:v>-34</c:v>
                </c:pt>
                <c:pt idx="531">
                  <c:v>-32.1875</c:v>
                </c:pt>
                <c:pt idx="532">
                  <c:v>-32.625</c:v>
                </c:pt>
                <c:pt idx="533">
                  <c:v>-32</c:v>
                </c:pt>
                <c:pt idx="534">
                  <c:v>-32.75</c:v>
                </c:pt>
                <c:pt idx="535">
                  <c:v>-32.375</c:v>
                </c:pt>
                <c:pt idx="536">
                  <c:v>-32.75</c:v>
                </c:pt>
                <c:pt idx="537">
                  <c:v>-33.5</c:v>
                </c:pt>
                <c:pt idx="538">
                  <c:v>-33.6875</c:v>
                </c:pt>
                <c:pt idx="539">
                  <c:v>-34</c:v>
                </c:pt>
                <c:pt idx="540">
                  <c:v>-33.5</c:v>
                </c:pt>
                <c:pt idx="541">
                  <c:v>-33.375</c:v>
                </c:pt>
                <c:pt idx="542">
                  <c:v>-32.75</c:v>
                </c:pt>
                <c:pt idx="543">
                  <c:v>-34.875</c:v>
                </c:pt>
                <c:pt idx="544">
                  <c:v>-33.637500000000003</c:v>
                </c:pt>
                <c:pt idx="545">
                  <c:v>-33.8125</c:v>
                </c:pt>
                <c:pt idx="546">
                  <c:v>-34</c:v>
                </c:pt>
                <c:pt idx="547">
                  <c:v>-33.25</c:v>
                </c:pt>
                <c:pt idx="548">
                  <c:v>-32.5</c:v>
                </c:pt>
                <c:pt idx="549">
                  <c:v>-33.5</c:v>
                </c:pt>
                <c:pt idx="550">
                  <c:v>-33.25</c:v>
                </c:pt>
                <c:pt idx="551">
                  <c:v>-33.875</c:v>
                </c:pt>
                <c:pt idx="552">
                  <c:v>-33.75</c:v>
                </c:pt>
                <c:pt idx="553">
                  <c:v>-32.75</c:v>
                </c:pt>
                <c:pt idx="554">
                  <c:v>-33</c:v>
                </c:pt>
                <c:pt idx="555">
                  <c:v>-34</c:v>
                </c:pt>
                <c:pt idx="556">
                  <c:v>-34.375</c:v>
                </c:pt>
                <c:pt idx="557">
                  <c:v>-34.5625</c:v>
                </c:pt>
                <c:pt idx="558">
                  <c:v>-34.5</c:v>
                </c:pt>
                <c:pt idx="559">
                  <c:v>-34.375</c:v>
                </c:pt>
                <c:pt idx="560">
                  <c:v>-34.25</c:v>
                </c:pt>
                <c:pt idx="561">
                  <c:v>-34.0625</c:v>
                </c:pt>
                <c:pt idx="562">
                  <c:v>-33.625</c:v>
                </c:pt>
                <c:pt idx="563">
                  <c:v>-33.125</c:v>
                </c:pt>
                <c:pt idx="564">
                  <c:v>-32</c:v>
                </c:pt>
                <c:pt idx="565">
                  <c:v>-32.25</c:v>
                </c:pt>
                <c:pt idx="566">
                  <c:v>-32.5</c:v>
                </c:pt>
                <c:pt idx="567">
                  <c:v>-32</c:v>
                </c:pt>
                <c:pt idx="568">
                  <c:v>-32</c:v>
                </c:pt>
                <c:pt idx="569">
                  <c:v>-32.25</c:v>
                </c:pt>
                <c:pt idx="570">
                  <c:v>-32.75</c:v>
                </c:pt>
                <c:pt idx="571">
                  <c:v>-32.625</c:v>
                </c:pt>
                <c:pt idx="572">
                  <c:v>-31.625</c:v>
                </c:pt>
                <c:pt idx="573">
                  <c:v>-31.625</c:v>
                </c:pt>
                <c:pt idx="574">
                  <c:v>-30.75</c:v>
                </c:pt>
                <c:pt idx="575">
                  <c:v>-30.375</c:v>
                </c:pt>
                <c:pt idx="576">
                  <c:v>-30.1875</c:v>
                </c:pt>
                <c:pt idx="577">
                  <c:v>-30.375</c:v>
                </c:pt>
                <c:pt idx="578">
                  <c:v>-30</c:v>
                </c:pt>
                <c:pt idx="579">
                  <c:v>-29.5</c:v>
                </c:pt>
                <c:pt idx="580">
                  <c:v>-28.75</c:v>
                </c:pt>
                <c:pt idx="581">
                  <c:v>-29.125</c:v>
                </c:pt>
                <c:pt idx="582">
                  <c:v>-28.25</c:v>
                </c:pt>
                <c:pt idx="583">
                  <c:v>-28.25</c:v>
                </c:pt>
                <c:pt idx="584">
                  <c:v>-28.3125</c:v>
                </c:pt>
                <c:pt idx="585">
                  <c:v>-28.5</c:v>
                </c:pt>
                <c:pt idx="586">
                  <c:v>-28.75</c:v>
                </c:pt>
                <c:pt idx="587">
                  <c:v>-28.5</c:v>
                </c:pt>
                <c:pt idx="588">
                  <c:v>-28.625</c:v>
                </c:pt>
                <c:pt idx="589">
                  <c:v>-28.75</c:v>
                </c:pt>
                <c:pt idx="590">
                  <c:v>-28.875</c:v>
                </c:pt>
                <c:pt idx="591">
                  <c:v>-29.375</c:v>
                </c:pt>
                <c:pt idx="592">
                  <c:v>-29.75</c:v>
                </c:pt>
                <c:pt idx="593">
                  <c:v>-29.625</c:v>
                </c:pt>
                <c:pt idx="594">
                  <c:v>-28.875</c:v>
                </c:pt>
                <c:pt idx="595">
                  <c:v>-29.125</c:v>
                </c:pt>
                <c:pt idx="596">
                  <c:v>-28.75</c:v>
                </c:pt>
                <c:pt idx="597">
                  <c:v>-29</c:v>
                </c:pt>
                <c:pt idx="598">
                  <c:v>-29</c:v>
                </c:pt>
                <c:pt idx="599">
                  <c:v>-29.5</c:v>
                </c:pt>
                <c:pt idx="600">
                  <c:v>-29.875</c:v>
                </c:pt>
                <c:pt idx="601">
                  <c:v>-30</c:v>
                </c:pt>
                <c:pt idx="602">
                  <c:v>-30.5</c:v>
                </c:pt>
                <c:pt idx="603">
                  <c:v>-31.125</c:v>
                </c:pt>
                <c:pt idx="604">
                  <c:v>-31.9375</c:v>
                </c:pt>
                <c:pt idx="605">
                  <c:v>-32</c:v>
                </c:pt>
                <c:pt idx="606">
                  <c:v>-31.375</c:v>
                </c:pt>
                <c:pt idx="607">
                  <c:v>-31.125</c:v>
                </c:pt>
                <c:pt idx="608">
                  <c:v>-31.25</c:v>
                </c:pt>
                <c:pt idx="609">
                  <c:v>-31</c:v>
                </c:pt>
                <c:pt idx="610">
                  <c:v>-30.75</c:v>
                </c:pt>
                <c:pt idx="611">
                  <c:v>-30.5</c:v>
                </c:pt>
                <c:pt idx="612">
                  <c:v>-30.625</c:v>
                </c:pt>
                <c:pt idx="613">
                  <c:v>-31.5</c:v>
                </c:pt>
                <c:pt idx="614">
                  <c:v>-32.125</c:v>
                </c:pt>
                <c:pt idx="615">
                  <c:v>-32.125</c:v>
                </c:pt>
                <c:pt idx="616">
                  <c:v>-33.9375</c:v>
                </c:pt>
                <c:pt idx="617">
                  <c:v>-33.5</c:v>
                </c:pt>
                <c:pt idx="618">
                  <c:v>-33.625</c:v>
                </c:pt>
                <c:pt idx="619">
                  <c:v>-33.5</c:v>
                </c:pt>
                <c:pt idx="620">
                  <c:v>-33.75</c:v>
                </c:pt>
                <c:pt idx="621">
                  <c:v>-34.5</c:v>
                </c:pt>
                <c:pt idx="622">
                  <c:v>-34.5</c:v>
                </c:pt>
                <c:pt idx="623">
                  <c:v>-33.1875</c:v>
                </c:pt>
                <c:pt idx="624">
                  <c:v>-33.25</c:v>
                </c:pt>
                <c:pt idx="625">
                  <c:v>-32.5</c:v>
                </c:pt>
                <c:pt idx="626">
                  <c:v>-32</c:v>
                </c:pt>
                <c:pt idx="627">
                  <c:v>-31.75</c:v>
                </c:pt>
                <c:pt idx="628">
                  <c:v>-31.625</c:v>
                </c:pt>
                <c:pt idx="629">
                  <c:v>-31.125</c:v>
                </c:pt>
                <c:pt idx="630">
                  <c:v>-31.125</c:v>
                </c:pt>
                <c:pt idx="631">
                  <c:v>-31.25</c:v>
                </c:pt>
                <c:pt idx="632">
                  <c:v>-31.625</c:v>
                </c:pt>
                <c:pt idx="633">
                  <c:v>-32.375</c:v>
                </c:pt>
                <c:pt idx="634">
                  <c:v>-33.625</c:v>
                </c:pt>
                <c:pt idx="635">
                  <c:v>-33.75</c:v>
                </c:pt>
                <c:pt idx="636">
                  <c:v>-33.3125</c:v>
                </c:pt>
                <c:pt idx="637">
                  <c:v>-33.625</c:v>
                </c:pt>
                <c:pt idx="638">
                  <c:v>-33.75</c:v>
                </c:pt>
                <c:pt idx="639">
                  <c:v>-33.1875</c:v>
                </c:pt>
                <c:pt idx="640">
                  <c:v>-33.1875</c:v>
                </c:pt>
                <c:pt idx="641">
                  <c:v>-32.5</c:v>
                </c:pt>
                <c:pt idx="642">
                  <c:v>-32.0625</c:v>
                </c:pt>
                <c:pt idx="643">
                  <c:v>-32.3125</c:v>
                </c:pt>
                <c:pt idx="644">
                  <c:v>-32.5</c:v>
                </c:pt>
                <c:pt idx="645">
                  <c:v>-32.5</c:v>
                </c:pt>
                <c:pt idx="646">
                  <c:v>-32.375</c:v>
                </c:pt>
                <c:pt idx="647">
                  <c:v>-32.5</c:v>
                </c:pt>
                <c:pt idx="648">
                  <c:v>-32.625</c:v>
                </c:pt>
                <c:pt idx="649">
                  <c:v>-32.8125</c:v>
                </c:pt>
                <c:pt idx="650">
                  <c:v>-32.75</c:v>
                </c:pt>
                <c:pt idx="651">
                  <c:v>-32.125</c:v>
                </c:pt>
                <c:pt idx="652">
                  <c:v>-32</c:v>
                </c:pt>
                <c:pt idx="653">
                  <c:v>-32.625</c:v>
                </c:pt>
                <c:pt idx="654">
                  <c:v>-33</c:v>
                </c:pt>
                <c:pt idx="655">
                  <c:v>-33.25</c:v>
                </c:pt>
                <c:pt idx="656">
                  <c:v>-33.25</c:v>
                </c:pt>
                <c:pt idx="657">
                  <c:v>-33.3125</c:v>
                </c:pt>
                <c:pt idx="658">
                  <c:v>-34.0625</c:v>
                </c:pt>
                <c:pt idx="659">
                  <c:v>-34.4375</c:v>
                </c:pt>
                <c:pt idx="660">
                  <c:v>-34.625</c:v>
                </c:pt>
                <c:pt idx="661">
                  <c:v>-34.5</c:v>
                </c:pt>
                <c:pt idx="662">
                  <c:v>-34.625</c:v>
                </c:pt>
                <c:pt idx="663">
                  <c:v>-35.375</c:v>
                </c:pt>
                <c:pt idx="664">
                  <c:v>-35.5</c:v>
                </c:pt>
                <c:pt idx="665">
                  <c:v>-35.625</c:v>
                </c:pt>
                <c:pt idx="666">
                  <c:v>-35.375</c:v>
                </c:pt>
                <c:pt idx="667">
                  <c:v>-35.75</c:v>
                </c:pt>
                <c:pt idx="668">
                  <c:v>-35.75</c:v>
                </c:pt>
                <c:pt idx="669">
                  <c:v>-36</c:v>
                </c:pt>
                <c:pt idx="670">
                  <c:v>-36.375</c:v>
                </c:pt>
                <c:pt idx="671">
                  <c:v>-36.375</c:v>
                </c:pt>
                <c:pt idx="672">
                  <c:v>-36.25</c:v>
                </c:pt>
                <c:pt idx="673">
                  <c:v>-36.25</c:v>
                </c:pt>
                <c:pt idx="674">
                  <c:v>-36</c:v>
                </c:pt>
                <c:pt idx="675">
                  <c:v>-36.5</c:v>
                </c:pt>
                <c:pt idx="676">
                  <c:v>-36.625</c:v>
                </c:pt>
                <c:pt idx="677">
                  <c:v>-35.625</c:v>
                </c:pt>
                <c:pt idx="678">
                  <c:v>-35.25</c:v>
                </c:pt>
                <c:pt idx="679">
                  <c:v>-35.125</c:v>
                </c:pt>
                <c:pt idx="680">
                  <c:v>-35.25</c:v>
                </c:pt>
                <c:pt idx="681">
                  <c:v>-35.625</c:v>
                </c:pt>
                <c:pt idx="682">
                  <c:v>-35.125</c:v>
                </c:pt>
                <c:pt idx="683">
                  <c:v>-34.25</c:v>
                </c:pt>
                <c:pt idx="684">
                  <c:v>-34.625</c:v>
                </c:pt>
                <c:pt idx="685">
                  <c:v>-34.625</c:v>
                </c:pt>
                <c:pt idx="686">
                  <c:v>-35.25</c:v>
                </c:pt>
                <c:pt idx="687">
                  <c:v>-35.25</c:v>
                </c:pt>
                <c:pt idx="688">
                  <c:v>-36</c:v>
                </c:pt>
                <c:pt idx="689">
                  <c:v>-35.5</c:v>
                </c:pt>
                <c:pt idx="690">
                  <c:v>-34.875</c:v>
                </c:pt>
                <c:pt idx="691">
                  <c:v>-35.625</c:v>
                </c:pt>
                <c:pt idx="692">
                  <c:v>-35.875</c:v>
                </c:pt>
                <c:pt idx="693">
                  <c:v>-36.25</c:v>
                </c:pt>
                <c:pt idx="694">
                  <c:v>-38.75</c:v>
                </c:pt>
                <c:pt idx="695">
                  <c:v>-37</c:v>
                </c:pt>
                <c:pt idx="696">
                  <c:v>-35.75</c:v>
                </c:pt>
                <c:pt idx="697">
                  <c:v>-34</c:v>
                </c:pt>
                <c:pt idx="698">
                  <c:v>-34.875</c:v>
                </c:pt>
                <c:pt idx="699">
                  <c:v>-36</c:v>
                </c:pt>
                <c:pt idx="700">
                  <c:v>-36.75</c:v>
                </c:pt>
                <c:pt idx="701">
                  <c:v>-36.75</c:v>
                </c:pt>
                <c:pt idx="702">
                  <c:v>-35.75</c:v>
                </c:pt>
                <c:pt idx="703">
                  <c:v>-31.125</c:v>
                </c:pt>
                <c:pt idx="704">
                  <c:v>-31.4375</c:v>
                </c:pt>
                <c:pt idx="705">
                  <c:v>-31.375</c:v>
                </c:pt>
                <c:pt idx="706">
                  <c:v>-30.625</c:v>
                </c:pt>
                <c:pt idx="707">
                  <c:v>-31.375</c:v>
                </c:pt>
                <c:pt idx="708">
                  <c:v>-32.375</c:v>
                </c:pt>
                <c:pt idx="709">
                  <c:v>-31.375</c:v>
                </c:pt>
                <c:pt idx="710">
                  <c:v>-31.5</c:v>
                </c:pt>
                <c:pt idx="711">
                  <c:v>-32</c:v>
                </c:pt>
                <c:pt idx="712">
                  <c:v>-31.625</c:v>
                </c:pt>
                <c:pt idx="713">
                  <c:v>-31.875</c:v>
                </c:pt>
                <c:pt idx="714">
                  <c:v>-31</c:v>
                </c:pt>
                <c:pt idx="715">
                  <c:v>-30.875</c:v>
                </c:pt>
                <c:pt idx="716">
                  <c:v>-31.625</c:v>
                </c:pt>
                <c:pt idx="717">
                  <c:v>-31.75</c:v>
                </c:pt>
                <c:pt idx="718">
                  <c:v>-31.5</c:v>
                </c:pt>
                <c:pt idx="719">
                  <c:v>-31.875</c:v>
                </c:pt>
                <c:pt idx="720">
                  <c:v>-32</c:v>
                </c:pt>
                <c:pt idx="721">
                  <c:v>-31.25</c:v>
                </c:pt>
                <c:pt idx="722">
                  <c:v>-30.875</c:v>
                </c:pt>
                <c:pt idx="723">
                  <c:v>-31.25</c:v>
                </c:pt>
                <c:pt idx="724">
                  <c:v>-31.5</c:v>
                </c:pt>
                <c:pt idx="725">
                  <c:v>-32</c:v>
                </c:pt>
                <c:pt idx="726">
                  <c:v>-31.75</c:v>
                </c:pt>
                <c:pt idx="727">
                  <c:v>-31.75</c:v>
                </c:pt>
                <c:pt idx="728">
                  <c:v>-32.125</c:v>
                </c:pt>
                <c:pt idx="729">
                  <c:v>-31.375</c:v>
                </c:pt>
                <c:pt idx="730">
                  <c:v>-30.5</c:v>
                </c:pt>
                <c:pt idx="731">
                  <c:v>-30.375</c:v>
                </c:pt>
                <c:pt idx="732">
                  <c:v>-30.125</c:v>
                </c:pt>
                <c:pt idx="733">
                  <c:v>-30.9375</c:v>
                </c:pt>
                <c:pt idx="734">
                  <c:v>-32.625</c:v>
                </c:pt>
                <c:pt idx="735">
                  <c:v>-33.6875</c:v>
                </c:pt>
                <c:pt idx="736">
                  <c:v>-33.375</c:v>
                </c:pt>
                <c:pt idx="737">
                  <c:v>-33.375</c:v>
                </c:pt>
                <c:pt idx="738">
                  <c:v>-33.625</c:v>
                </c:pt>
                <c:pt idx="739">
                  <c:v>-32.75</c:v>
                </c:pt>
                <c:pt idx="740">
                  <c:v>-33</c:v>
                </c:pt>
                <c:pt idx="741">
                  <c:v>-33</c:v>
                </c:pt>
                <c:pt idx="742">
                  <c:v>-31.75</c:v>
                </c:pt>
                <c:pt idx="743">
                  <c:v>-31.25</c:v>
                </c:pt>
                <c:pt idx="744">
                  <c:v>-31.25</c:v>
                </c:pt>
                <c:pt idx="745">
                  <c:v>-30.5</c:v>
                </c:pt>
                <c:pt idx="746">
                  <c:v>-30</c:v>
                </c:pt>
                <c:pt idx="747">
                  <c:v>-30.875</c:v>
                </c:pt>
                <c:pt idx="748">
                  <c:v>-31.25</c:v>
                </c:pt>
                <c:pt idx="749">
                  <c:v>-31.25</c:v>
                </c:pt>
                <c:pt idx="750">
                  <c:v>-30.75</c:v>
                </c:pt>
                <c:pt idx="751">
                  <c:v>-30</c:v>
                </c:pt>
                <c:pt idx="752">
                  <c:v>-29.75</c:v>
                </c:pt>
                <c:pt idx="753">
                  <c:v>-29</c:v>
                </c:pt>
                <c:pt idx="754">
                  <c:v>-27.8125</c:v>
                </c:pt>
                <c:pt idx="755">
                  <c:v>-26.875</c:v>
                </c:pt>
                <c:pt idx="756">
                  <c:v>-26.75</c:v>
                </c:pt>
                <c:pt idx="757">
                  <c:v>-28.125</c:v>
                </c:pt>
                <c:pt idx="758">
                  <c:v>-28.75</c:v>
                </c:pt>
                <c:pt idx="759">
                  <c:v>-28</c:v>
                </c:pt>
                <c:pt idx="760">
                  <c:v>-28.375</c:v>
                </c:pt>
                <c:pt idx="761">
                  <c:v>-28</c:v>
                </c:pt>
                <c:pt idx="762">
                  <c:v>-26.0625</c:v>
                </c:pt>
                <c:pt idx="763">
                  <c:v>-27.4375</c:v>
                </c:pt>
                <c:pt idx="764">
                  <c:v>-28.125</c:v>
                </c:pt>
                <c:pt idx="765">
                  <c:v>-27.5</c:v>
                </c:pt>
                <c:pt idx="766">
                  <c:v>-27.125</c:v>
                </c:pt>
                <c:pt idx="767">
                  <c:v>-27</c:v>
                </c:pt>
                <c:pt idx="768">
                  <c:v>-27.25</c:v>
                </c:pt>
                <c:pt idx="769">
                  <c:v>-27.5</c:v>
                </c:pt>
                <c:pt idx="770">
                  <c:v>-27.5</c:v>
                </c:pt>
                <c:pt idx="771">
                  <c:v>-27.5</c:v>
                </c:pt>
                <c:pt idx="772">
                  <c:v>-28.75</c:v>
                </c:pt>
                <c:pt idx="773">
                  <c:v>-28</c:v>
                </c:pt>
                <c:pt idx="774">
                  <c:v>-26.75</c:v>
                </c:pt>
                <c:pt idx="775">
                  <c:v>-26.5</c:v>
                </c:pt>
                <c:pt idx="776">
                  <c:v>-27</c:v>
                </c:pt>
                <c:pt idx="777">
                  <c:v>-26.75</c:v>
                </c:pt>
                <c:pt idx="778">
                  <c:v>-26.9375</c:v>
                </c:pt>
                <c:pt idx="779">
                  <c:v>-26.25</c:v>
                </c:pt>
                <c:pt idx="780">
                  <c:v>-26.125</c:v>
                </c:pt>
                <c:pt idx="781">
                  <c:v>-25.75</c:v>
                </c:pt>
                <c:pt idx="782">
                  <c:v>-25.25</c:v>
                </c:pt>
              </c:numCache>
            </c:numRef>
          </c:val>
          <c:smooth val="0"/>
        </c:ser>
        <c:dLbls>
          <c:showLegendKey val="0"/>
          <c:showVal val="0"/>
          <c:showCatName val="0"/>
          <c:showSerName val="0"/>
          <c:showPercent val="0"/>
          <c:showBubbleSize val="0"/>
        </c:dLbls>
        <c:marker val="1"/>
        <c:smooth val="0"/>
        <c:axId val="130861696"/>
        <c:axId val="205988224"/>
      </c:lineChart>
      <c:dateAx>
        <c:axId val="130861696"/>
        <c:scaling>
          <c:orientation val="minMax"/>
        </c:scaling>
        <c:delete val="0"/>
        <c:axPos val="b"/>
        <c:numFmt formatCode="[$-409]mmm\-yy;@" sourceLinked="0"/>
        <c:majorTickMark val="out"/>
        <c:minorTickMark val="none"/>
        <c:tickLblPos val="nextTo"/>
        <c:crossAx val="205988224"/>
        <c:crosses val="autoZero"/>
        <c:auto val="0"/>
        <c:lblOffset val="100"/>
        <c:baseTimeUnit val="days"/>
        <c:majorUnit val="5"/>
        <c:majorTimeUnit val="months"/>
      </c:dateAx>
      <c:valAx>
        <c:axId val="205988224"/>
        <c:scaling>
          <c:orientation val="minMax"/>
        </c:scaling>
        <c:delete val="0"/>
        <c:axPos val="l"/>
        <c:majorGridlines>
          <c:spPr>
            <a:ln w="3175">
              <a:solidFill>
                <a:schemeClr val="bg1">
                  <a:lumMod val="75000"/>
                </a:schemeClr>
              </a:solidFill>
            </a:ln>
          </c:spPr>
        </c:majorGridlines>
        <c:numFmt formatCode="General" sourceLinked="1"/>
        <c:majorTickMark val="out"/>
        <c:minorTickMark val="none"/>
        <c:tickLblPos val="nextTo"/>
        <c:crossAx val="13086169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3A0F8B77-77CD-4061-8979-A211ED9EBF0C}" type="datetimeFigureOut">
              <a:rPr lang="en-US" smtClean="0"/>
              <a:t>5/24/2018</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264B9741-0F28-4C96-830E-28F2E13B52A0}" type="slidenum">
              <a:rPr lang="en-US" smtClean="0"/>
              <a:t>‹#›</a:t>
            </a:fld>
            <a:endParaRPr lang="en-US" dirty="0"/>
          </a:p>
        </p:txBody>
      </p:sp>
    </p:spTree>
    <p:extLst>
      <p:ext uri="{BB962C8B-B14F-4D97-AF65-F5344CB8AC3E}">
        <p14:creationId xmlns:p14="http://schemas.microsoft.com/office/powerpoint/2010/main" val="211672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75121AC-054D-4DB8-99D8-436CD8E66F1B}" type="datetimeFigureOut">
              <a:rPr lang="en-US" smtClean="0"/>
              <a:t>5/24/2018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CD16B96C-DC68-42B7-9EA5-130898AABDC0}" type="slidenum">
              <a:rPr lang="en-US" smtClean="0"/>
              <a:t>‹#›</a:t>
            </a:fld>
            <a:endParaRPr lang="en-US" dirty="0"/>
          </a:p>
        </p:txBody>
      </p:sp>
    </p:spTree>
    <p:extLst>
      <p:ext uri="{BB962C8B-B14F-4D97-AF65-F5344CB8AC3E}">
        <p14:creationId xmlns:p14="http://schemas.microsoft.com/office/powerpoint/2010/main" val="337916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5609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2172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2172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2172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21723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557C43A-3647-4F90-B045-B770108B1D68}"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900" b="1">
                <a:solidFill>
                  <a:srgbClr val="003366"/>
                </a:solidFill>
                <a:latin typeface="Arial" pitchFamily="34" charset="0"/>
                <a:ea typeface="ＭＳ Ｐゴシック" pitchFamily="34" charset="-128"/>
              </a:defRPr>
            </a:lvl1pPr>
            <a:lvl2pPr marL="748918" indent="-288046" algn="ctr" eaLnBrk="0" hangingPunct="0">
              <a:defRPr sz="2900" b="1">
                <a:solidFill>
                  <a:srgbClr val="003366"/>
                </a:solidFill>
                <a:latin typeface="Arial" pitchFamily="34" charset="0"/>
                <a:ea typeface="ＭＳ Ｐゴシック" pitchFamily="34" charset="-128"/>
              </a:defRPr>
            </a:lvl2pPr>
            <a:lvl3pPr marL="1152182" indent="-230435" algn="ctr" eaLnBrk="0" hangingPunct="0">
              <a:defRPr sz="2900" b="1">
                <a:solidFill>
                  <a:srgbClr val="003366"/>
                </a:solidFill>
                <a:latin typeface="Arial" pitchFamily="34" charset="0"/>
                <a:ea typeface="ＭＳ Ｐゴシック" pitchFamily="34" charset="-128"/>
              </a:defRPr>
            </a:lvl3pPr>
            <a:lvl4pPr marL="1613054" indent="-230435" algn="ctr" eaLnBrk="0" hangingPunct="0">
              <a:defRPr sz="2900" b="1">
                <a:solidFill>
                  <a:srgbClr val="003366"/>
                </a:solidFill>
                <a:latin typeface="Arial" pitchFamily="34" charset="0"/>
                <a:ea typeface="ＭＳ Ｐゴシック" pitchFamily="34" charset="-128"/>
              </a:defRPr>
            </a:lvl4pPr>
            <a:lvl5pPr marL="2073928" indent="-230435" algn="ctr" eaLnBrk="0" hangingPunct="0">
              <a:defRPr sz="2900" b="1">
                <a:solidFill>
                  <a:srgbClr val="003366"/>
                </a:solidFill>
                <a:latin typeface="Arial" pitchFamily="34" charset="0"/>
                <a:ea typeface="ＭＳ Ｐゴシック" pitchFamily="34" charset="-128"/>
              </a:defRPr>
            </a:lvl5pPr>
            <a:lvl6pPr marL="2534801" indent="-230435" algn="ctr" eaLnBrk="0" fontAlgn="base" hangingPunct="0">
              <a:spcBef>
                <a:spcPct val="0"/>
              </a:spcBef>
              <a:spcAft>
                <a:spcPct val="0"/>
              </a:spcAft>
              <a:defRPr sz="2900" b="1">
                <a:solidFill>
                  <a:srgbClr val="003366"/>
                </a:solidFill>
                <a:latin typeface="Arial" pitchFamily="34" charset="0"/>
                <a:ea typeface="ＭＳ Ｐゴシック" pitchFamily="34" charset="-128"/>
              </a:defRPr>
            </a:lvl6pPr>
            <a:lvl7pPr marL="2995673" indent="-230435" algn="ctr" eaLnBrk="0" fontAlgn="base" hangingPunct="0">
              <a:spcBef>
                <a:spcPct val="0"/>
              </a:spcBef>
              <a:spcAft>
                <a:spcPct val="0"/>
              </a:spcAft>
              <a:defRPr sz="2900" b="1">
                <a:solidFill>
                  <a:srgbClr val="003366"/>
                </a:solidFill>
                <a:latin typeface="Arial" pitchFamily="34" charset="0"/>
                <a:ea typeface="ＭＳ Ｐゴシック" pitchFamily="34" charset="-128"/>
              </a:defRPr>
            </a:lvl7pPr>
            <a:lvl8pPr marL="3456547" indent="-230435" algn="ctr" eaLnBrk="0" fontAlgn="base" hangingPunct="0">
              <a:spcBef>
                <a:spcPct val="0"/>
              </a:spcBef>
              <a:spcAft>
                <a:spcPct val="0"/>
              </a:spcAft>
              <a:defRPr sz="2900" b="1">
                <a:solidFill>
                  <a:srgbClr val="003366"/>
                </a:solidFill>
                <a:latin typeface="Arial" pitchFamily="34" charset="0"/>
                <a:ea typeface="ＭＳ Ｐゴシック" pitchFamily="34" charset="-128"/>
              </a:defRPr>
            </a:lvl8pPr>
            <a:lvl9pPr marL="3917418" indent="-230435" algn="ctr" eaLnBrk="0" fontAlgn="base" hangingPunct="0">
              <a:spcBef>
                <a:spcPct val="0"/>
              </a:spcBef>
              <a:spcAft>
                <a:spcPct val="0"/>
              </a:spcAft>
              <a:defRPr sz="2900" b="1">
                <a:solidFill>
                  <a:srgbClr val="003366"/>
                </a:solidFill>
                <a:latin typeface="Arial" pitchFamily="34" charset="0"/>
                <a:ea typeface="ＭＳ Ｐゴシック" pitchFamily="34" charset="-128"/>
              </a:defRPr>
            </a:lvl9pPr>
          </a:lstStyle>
          <a:p>
            <a:pPr algn="r"/>
            <a:fld id="{7FD52335-4D75-4906-BA05-D05DEB0CF317}" type="slidenum">
              <a:rPr lang="en-US" sz="1200" b="0">
                <a:solidFill>
                  <a:schemeClr val="tx1"/>
                </a:solidFill>
              </a:rPr>
              <a:pPr algn="r"/>
              <a:t>25</a:t>
            </a:fld>
            <a:endParaRPr lang="en-US" sz="1200" b="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2172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2172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07DD-6E75-4360-8D9E-CD86DE8AE941}" type="slidenum">
              <a:rPr lang="en-US" smtClean="0"/>
              <a:pPr/>
              <a:t>5</a:t>
            </a:fld>
            <a:endParaRPr lang="en-US" dirty="0"/>
          </a:p>
        </p:txBody>
      </p:sp>
    </p:spTree>
    <p:extLst>
      <p:ext uri="{BB962C8B-B14F-4D97-AF65-F5344CB8AC3E}">
        <p14:creationId xmlns:p14="http://schemas.microsoft.com/office/powerpoint/2010/main" val="401880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07DD-6E75-4360-8D9E-CD86DE8AE941}" type="slidenum">
              <a:rPr lang="en-US" smtClean="0"/>
              <a:pPr/>
              <a:t>6</a:t>
            </a:fld>
            <a:endParaRPr lang="en-US" dirty="0"/>
          </a:p>
        </p:txBody>
      </p:sp>
    </p:spTree>
    <p:extLst>
      <p:ext uri="{BB962C8B-B14F-4D97-AF65-F5344CB8AC3E}">
        <p14:creationId xmlns:p14="http://schemas.microsoft.com/office/powerpoint/2010/main" val="401880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07DD-6E75-4360-8D9E-CD86DE8AE94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2172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07DD-6E75-4360-8D9E-CD86DE8AE941}" type="slidenum">
              <a:rPr lang="en-US" smtClean="0"/>
              <a:pPr/>
              <a:t>8</a:t>
            </a:fld>
            <a:endParaRPr lang="en-US" dirty="0"/>
          </a:p>
        </p:txBody>
      </p:sp>
    </p:spTree>
    <p:extLst>
      <p:ext uri="{BB962C8B-B14F-4D97-AF65-F5344CB8AC3E}">
        <p14:creationId xmlns:p14="http://schemas.microsoft.com/office/powerpoint/2010/main" val="401880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87" eaLnBrk="0" hangingPunct="0">
              <a:defRPr>
                <a:solidFill>
                  <a:schemeClr val="tx1"/>
                </a:solidFill>
                <a:latin typeface="Arial" charset="0"/>
              </a:defRPr>
            </a:lvl1pPr>
            <a:lvl2pPr marL="716077" indent="-275413" defTabSz="930287" eaLnBrk="0" hangingPunct="0">
              <a:defRPr>
                <a:solidFill>
                  <a:schemeClr val="tx1"/>
                </a:solidFill>
                <a:latin typeface="Arial" charset="0"/>
              </a:defRPr>
            </a:lvl2pPr>
            <a:lvl3pPr marL="1101656" indent="-220332" defTabSz="930287" eaLnBrk="0" hangingPunct="0">
              <a:defRPr>
                <a:solidFill>
                  <a:schemeClr val="tx1"/>
                </a:solidFill>
                <a:latin typeface="Arial" charset="0"/>
              </a:defRPr>
            </a:lvl3pPr>
            <a:lvl4pPr marL="1542319" indent="-220332" defTabSz="930287" eaLnBrk="0" hangingPunct="0">
              <a:defRPr>
                <a:solidFill>
                  <a:schemeClr val="tx1"/>
                </a:solidFill>
                <a:latin typeface="Arial" charset="0"/>
              </a:defRPr>
            </a:lvl4pPr>
            <a:lvl5pPr marL="1982981" indent="-220332" defTabSz="930287" eaLnBrk="0" hangingPunct="0">
              <a:defRPr>
                <a:solidFill>
                  <a:schemeClr val="tx1"/>
                </a:solidFill>
                <a:latin typeface="Arial" charset="0"/>
              </a:defRPr>
            </a:lvl5pPr>
            <a:lvl6pPr marL="2423644" indent="-220332" defTabSz="930287" eaLnBrk="0" fontAlgn="base" hangingPunct="0">
              <a:spcBef>
                <a:spcPct val="0"/>
              </a:spcBef>
              <a:spcAft>
                <a:spcPct val="0"/>
              </a:spcAft>
              <a:defRPr>
                <a:solidFill>
                  <a:schemeClr val="tx1"/>
                </a:solidFill>
                <a:latin typeface="Arial" charset="0"/>
              </a:defRPr>
            </a:lvl6pPr>
            <a:lvl7pPr marL="2864306" indent="-220332" defTabSz="930287" eaLnBrk="0" fontAlgn="base" hangingPunct="0">
              <a:spcBef>
                <a:spcPct val="0"/>
              </a:spcBef>
              <a:spcAft>
                <a:spcPct val="0"/>
              </a:spcAft>
              <a:defRPr>
                <a:solidFill>
                  <a:schemeClr val="tx1"/>
                </a:solidFill>
                <a:latin typeface="Arial" charset="0"/>
              </a:defRPr>
            </a:lvl7pPr>
            <a:lvl8pPr marL="3304968" indent="-220332" defTabSz="930287" eaLnBrk="0" fontAlgn="base" hangingPunct="0">
              <a:spcBef>
                <a:spcPct val="0"/>
              </a:spcBef>
              <a:spcAft>
                <a:spcPct val="0"/>
              </a:spcAft>
              <a:defRPr>
                <a:solidFill>
                  <a:schemeClr val="tx1"/>
                </a:solidFill>
                <a:latin typeface="Arial" charset="0"/>
              </a:defRPr>
            </a:lvl8pPr>
            <a:lvl9pPr marL="3745631" indent="-220332" defTabSz="930287" eaLnBrk="0" fontAlgn="base" hangingPunct="0">
              <a:spcBef>
                <a:spcPct val="0"/>
              </a:spcBef>
              <a:spcAft>
                <a:spcPct val="0"/>
              </a:spcAft>
              <a:defRPr>
                <a:solidFill>
                  <a:schemeClr val="tx1"/>
                </a:solidFill>
                <a:latin typeface="Arial" charset="0"/>
              </a:defRPr>
            </a:lvl9pPr>
          </a:lstStyle>
          <a:p>
            <a:pPr eaLnBrk="1" hangingPunct="1"/>
            <a:fld id="{F59E2713-ECF6-408E-9CAF-BF9413EB631C}" type="slidenum">
              <a:rPr lang="en-GB" altLang="en-US" smtClean="0"/>
              <a:pPr eaLnBrk="1" hangingPunct="1"/>
              <a:t>13</a:t>
            </a:fld>
            <a:endParaRPr lang="en-GB" altLang="en-US" dirty="0" smtClean="0"/>
          </a:p>
        </p:txBody>
      </p:sp>
      <p:sp>
        <p:nvSpPr>
          <p:cNvPr id="40963" name="Rectangle 2"/>
          <p:cNvSpPr>
            <a:spLocks noGrp="1" noRot="1" noChangeAspect="1" noChangeArrowheads="1" noTextEdit="1"/>
          </p:cNvSpPr>
          <p:nvPr>
            <p:ph type="sldImg"/>
          </p:nvPr>
        </p:nvSpPr>
        <p:spPr>
          <a:xfrm>
            <a:off x="1181100" y="695325"/>
            <a:ext cx="4649788" cy="3487738"/>
          </a:xfrm>
          <a:ln/>
        </p:spPr>
      </p:sp>
      <p:sp>
        <p:nvSpPr>
          <p:cNvPr id="40964" name="Rectangle 3"/>
          <p:cNvSpPr>
            <a:spLocks noGrp="1" noChangeArrowheads="1"/>
          </p:cNvSpPr>
          <p:nvPr>
            <p:ph type="body" idx="1"/>
          </p:nvPr>
        </p:nvSpPr>
        <p:spPr>
          <a:xfrm>
            <a:off x="701346" y="4416099"/>
            <a:ext cx="5607711" cy="418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87" eaLnBrk="0" hangingPunct="0">
              <a:defRPr>
                <a:solidFill>
                  <a:schemeClr val="tx1"/>
                </a:solidFill>
                <a:latin typeface="Arial" charset="0"/>
              </a:defRPr>
            </a:lvl1pPr>
            <a:lvl2pPr marL="716077" indent="-275413" defTabSz="930287" eaLnBrk="0" hangingPunct="0">
              <a:defRPr>
                <a:solidFill>
                  <a:schemeClr val="tx1"/>
                </a:solidFill>
                <a:latin typeface="Arial" charset="0"/>
              </a:defRPr>
            </a:lvl2pPr>
            <a:lvl3pPr marL="1101656" indent="-220332" defTabSz="930287" eaLnBrk="0" hangingPunct="0">
              <a:defRPr>
                <a:solidFill>
                  <a:schemeClr val="tx1"/>
                </a:solidFill>
                <a:latin typeface="Arial" charset="0"/>
              </a:defRPr>
            </a:lvl3pPr>
            <a:lvl4pPr marL="1542319" indent="-220332" defTabSz="930287" eaLnBrk="0" hangingPunct="0">
              <a:defRPr>
                <a:solidFill>
                  <a:schemeClr val="tx1"/>
                </a:solidFill>
                <a:latin typeface="Arial" charset="0"/>
              </a:defRPr>
            </a:lvl4pPr>
            <a:lvl5pPr marL="1982981" indent="-220332" defTabSz="930287" eaLnBrk="0" hangingPunct="0">
              <a:defRPr>
                <a:solidFill>
                  <a:schemeClr val="tx1"/>
                </a:solidFill>
                <a:latin typeface="Arial" charset="0"/>
              </a:defRPr>
            </a:lvl5pPr>
            <a:lvl6pPr marL="2423644" indent="-220332" defTabSz="930287" eaLnBrk="0" fontAlgn="base" hangingPunct="0">
              <a:spcBef>
                <a:spcPct val="0"/>
              </a:spcBef>
              <a:spcAft>
                <a:spcPct val="0"/>
              </a:spcAft>
              <a:defRPr>
                <a:solidFill>
                  <a:schemeClr val="tx1"/>
                </a:solidFill>
                <a:latin typeface="Arial" charset="0"/>
              </a:defRPr>
            </a:lvl6pPr>
            <a:lvl7pPr marL="2864306" indent="-220332" defTabSz="930287" eaLnBrk="0" fontAlgn="base" hangingPunct="0">
              <a:spcBef>
                <a:spcPct val="0"/>
              </a:spcBef>
              <a:spcAft>
                <a:spcPct val="0"/>
              </a:spcAft>
              <a:defRPr>
                <a:solidFill>
                  <a:schemeClr val="tx1"/>
                </a:solidFill>
                <a:latin typeface="Arial" charset="0"/>
              </a:defRPr>
            </a:lvl7pPr>
            <a:lvl8pPr marL="3304968" indent="-220332" defTabSz="930287" eaLnBrk="0" fontAlgn="base" hangingPunct="0">
              <a:spcBef>
                <a:spcPct val="0"/>
              </a:spcBef>
              <a:spcAft>
                <a:spcPct val="0"/>
              </a:spcAft>
              <a:defRPr>
                <a:solidFill>
                  <a:schemeClr val="tx1"/>
                </a:solidFill>
                <a:latin typeface="Arial" charset="0"/>
              </a:defRPr>
            </a:lvl8pPr>
            <a:lvl9pPr marL="3745631" indent="-220332" defTabSz="930287" eaLnBrk="0" fontAlgn="base" hangingPunct="0">
              <a:spcBef>
                <a:spcPct val="0"/>
              </a:spcBef>
              <a:spcAft>
                <a:spcPct val="0"/>
              </a:spcAft>
              <a:defRPr>
                <a:solidFill>
                  <a:schemeClr val="tx1"/>
                </a:solidFill>
                <a:latin typeface="Arial" charset="0"/>
              </a:defRPr>
            </a:lvl9pPr>
          </a:lstStyle>
          <a:p>
            <a:pPr eaLnBrk="1" hangingPunct="1"/>
            <a:fld id="{323A89DC-590A-444F-9FA1-D455CF0C64A7}" type="slidenum">
              <a:rPr lang="en-GB" altLang="en-US" smtClean="0"/>
              <a:pPr eaLnBrk="1" hangingPunct="1"/>
              <a:t>14</a:t>
            </a:fld>
            <a:endParaRPr lang="en-GB" altLang="en-US" dirty="0" smtClean="0"/>
          </a:p>
        </p:txBody>
      </p:sp>
      <p:sp>
        <p:nvSpPr>
          <p:cNvPr id="41987" name="Rectangle 2"/>
          <p:cNvSpPr>
            <a:spLocks noGrp="1" noRot="1" noChangeAspect="1" noChangeArrowheads="1" noTextEdit="1"/>
          </p:cNvSpPr>
          <p:nvPr>
            <p:ph type="sldImg"/>
          </p:nvPr>
        </p:nvSpPr>
        <p:spPr>
          <a:xfrm>
            <a:off x="1181100" y="695325"/>
            <a:ext cx="4649788" cy="3487738"/>
          </a:xfrm>
          <a:ln/>
        </p:spPr>
      </p:sp>
      <p:sp>
        <p:nvSpPr>
          <p:cNvPr id="41988" name="Rectangle 3"/>
          <p:cNvSpPr>
            <a:spLocks noGrp="1" noChangeArrowheads="1"/>
          </p:cNvSpPr>
          <p:nvPr>
            <p:ph type="body" idx="1"/>
          </p:nvPr>
        </p:nvSpPr>
        <p:spPr>
          <a:xfrm>
            <a:off x="701346" y="4416099"/>
            <a:ext cx="5607711" cy="418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lobal Markets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28800"/>
            <a:ext cx="9144000" cy="3200400"/>
          </a:xfrm>
          <a:prstGeom prst="rect">
            <a:avLst/>
          </a:prstGeom>
        </p:spPr>
      </p:pic>
      <p:sp>
        <p:nvSpPr>
          <p:cNvPr id="3" name="Subtitle 2"/>
          <p:cNvSpPr>
            <a:spLocks noGrp="1"/>
          </p:cNvSpPr>
          <p:nvPr>
            <p:ph type="subTitle" idx="1"/>
          </p:nvPr>
        </p:nvSpPr>
        <p:spPr>
          <a:xfrm>
            <a:off x="1016705" y="4191000"/>
            <a:ext cx="5926137" cy="990600"/>
          </a:xfrm>
        </p:spPr>
        <p:txBody>
          <a:bodyPr rtlCol="0">
            <a:normAutofit/>
          </a:bodyPr>
          <a:lstStyle>
            <a:lvl1pPr>
              <a:spcBef>
                <a:spcPts val="0"/>
              </a:spcBef>
              <a:defRPr lang="en-US" sz="1400" b="1">
                <a:solidFill>
                  <a:schemeClr val="bg1"/>
                </a:solidFill>
              </a:defRPr>
            </a:lvl1pPr>
          </a:lstStyle>
          <a:p>
            <a:pPr lvl="0"/>
            <a:r>
              <a:rPr lang="en-US" dirty="0" smtClean="0"/>
              <a:t>Click to edit Master subtitle style</a:t>
            </a:r>
            <a:endParaRPr lang="en-US" dirty="0"/>
          </a:p>
        </p:txBody>
      </p:sp>
      <p:sp>
        <p:nvSpPr>
          <p:cNvPr id="2" name="Title 1"/>
          <p:cNvSpPr>
            <a:spLocks noGrp="1"/>
          </p:cNvSpPr>
          <p:nvPr>
            <p:ph type="ctrTitle"/>
          </p:nvPr>
        </p:nvSpPr>
        <p:spPr>
          <a:xfrm>
            <a:off x="1012122" y="2847902"/>
            <a:ext cx="7446078" cy="1019103"/>
          </a:xfrm>
          <a:noFill/>
          <a:ln>
            <a:noFill/>
          </a:ln>
          <a:extLst/>
        </p:spPr>
        <p:txBody>
          <a:bodyPr anchor="ctr" anchorCtr="0">
            <a:normAutofit/>
          </a:bodyPr>
          <a:lstStyle>
            <a:lvl1pPr>
              <a:defRPr lang="en-US" sz="2800" b="1" cap="none" baseline="0" dirty="0" smtClean="0">
                <a:solidFill>
                  <a:schemeClr val="bg1"/>
                </a:solidFill>
                <a:effectLst>
                  <a:outerShdw blurRad="38100" dist="38100" dir="2700000" algn="tl">
                    <a:srgbClr val="000000">
                      <a:alpha val="43137"/>
                    </a:srgbClr>
                  </a:outerShdw>
                </a:effectLst>
                <a:ea typeface="ＭＳ Ｐゴシック" charset="0"/>
                <a:cs typeface="ＭＳ Ｐゴシック" charset="0"/>
              </a:defRPr>
            </a:lvl1pPr>
          </a:lstStyle>
          <a:p>
            <a:pPr lvl="0"/>
            <a:r>
              <a:rPr lang="en-US" dirty="0" smtClean="0"/>
              <a:t>Click to edit Master title style</a:t>
            </a:r>
            <a:endParaRPr lang="en-US" dirty="0"/>
          </a:p>
        </p:txBody>
      </p:sp>
      <p:sp>
        <p:nvSpPr>
          <p:cNvPr id="11" name="Rectangle 10"/>
          <p:cNvSpPr/>
          <p:nvPr userDrawn="1"/>
        </p:nvSpPr>
        <p:spPr>
          <a:xfrm>
            <a:off x="0" y="6745649"/>
            <a:ext cx="9144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7222" y="742843"/>
            <a:ext cx="1832458" cy="492473"/>
          </a:xfrm>
          <a:prstGeom prst="rect">
            <a:avLst/>
          </a:prstGeom>
        </p:spPr>
      </p:pic>
      <p:sp>
        <p:nvSpPr>
          <p:cNvPr id="9" name="Picture Placeholder 4"/>
          <p:cNvSpPr>
            <a:spLocks noGrp="1"/>
          </p:cNvSpPr>
          <p:nvPr>
            <p:ph type="pic" sz="quarter" idx="10" hasCustomPrompt="1"/>
          </p:nvPr>
        </p:nvSpPr>
        <p:spPr>
          <a:xfrm>
            <a:off x="6556375" y="5238750"/>
            <a:ext cx="2444750" cy="779463"/>
          </a:xfrm>
        </p:spPr>
        <p:txBody>
          <a:bodyPr/>
          <a:lstStyle>
            <a:lvl1pPr>
              <a:defRPr/>
            </a:lvl1pPr>
          </a:lstStyle>
          <a:p>
            <a:r>
              <a:rPr lang="en-US" dirty="0" smtClean="0"/>
              <a:t>Client Logo</a:t>
            </a:r>
            <a:endParaRPr lang="en-US" dirty="0"/>
          </a:p>
        </p:txBody>
      </p:sp>
    </p:spTree>
    <p:extLst>
      <p:ext uri="{BB962C8B-B14F-4D97-AF65-F5344CB8AC3E}">
        <p14:creationId xmlns:p14="http://schemas.microsoft.com/office/powerpoint/2010/main" val="1385630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795272"/>
            <a:ext cx="9144000" cy="3267456"/>
          </a:xfrm>
        </p:spPr>
        <p:txBody>
          <a:bodyPr/>
          <a:lstStyle/>
          <a:p>
            <a:endParaRPr lang="en-US" dirty="0"/>
          </a:p>
        </p:txBody>
      </p:sp>
      <p:sp>
        <p:nvSpPr>
          <p:cNvPr id="3" name="Subtitle 2"/>
          <p:cNvSpPr>
            <a:spLocks noGrp="1"/>
          </p:cNvSpPr>
          <p:nvPr>
            <p:ph type="subTitle" idx="1"/>
          </p:nvPr>
        </p:nvSpPr>
        <p:spPr>
          <a:xfrm>
            <a:off x="1016705" y="4191000"/>
            <a:ext cx="5926137" cy="990600"/>
          </a:xfrm>
        </p:spPr>
        <p:txBody>
          <a:bodyPr rtlCol="0">
            <a:normAutofit/>
          </a:bodyPr>
          <a:lstStyle>
            <a:lvl1pPr>
              <a:spcBef>
                <a:spcPts val="0"/>
              </a:spcBef>
              <a:defRPr lang="en-US" sz="1400" b="1">
                <a:solidFill>
                  <a:schemeClr val="bg1"/>
                </a:solidFill>
              </a:defRPr>
            </a:lvl1pPr>
          </a:lstStyle>
          <a:p>
            <a:pPr lvl="0"/>
            <a:r>
              <a:rPr lang="en-US" dirty="0" smtClean="0"/>
              <a:t>Click to edit Master subtitle style</a:t>
            </a:r>
            <a:endParaRPr lang="en-US" dirty="0"/>
          </a:p>
        </p:txBody>
      </p:sp>
      <p:sp>
        <p:nvSpPr>
          <p:cNvPr id="2" name="Title 1"/>
          <p:cNvSpPr>
            <a:spLocks noGrp="1"/>
          </p:cNvSpPr>
          <p:nvPr>
            <p:ph type="ctrTitle"/>
          </p:nvPr>
        </p:nvSpPr>
        <p:spPr>
          <a:xfrm>
            <a:off x="1012122" y="2847902"/>
            <a:ext cx="7446078" cy="1019103"/>
          </a:xfrm>
          <a:noFill/>
          <a:ln>
            <a:noFill/>
          </a:ln>
          <a:extLst/>
        </p:spPr>
        <p:txBody>
          <a:bodyPr anchor="ctr" anchorCtr="0">
            <a:normAutofit/>
          </a:bodyPr>
          <a:lstStyle>
            <a:lvl1pPr>
              <a:defRPr lang="en-US" sz="2800" b="1" cap="none" baseline="0" dirty="0" smtClean="0">
                <a:solidFill>
                  <a:schemeClr val="bg1"/>
                </a:solidFill>
                <a:effectLst>
                  <a:outerShdw blurRad="38100" dist="38100" dir="2700000" algn="tl">
                    <a:srgbClr val="000000">
                      <a:alpha val="43137"/>
                    </a:srgbClr>
                  </a:outerShdw>
                </a:effectLst>
                <a:ea typeface="ＭＳ Ｐゴシック" charset="0"/>
                <a:cs typeface="ＭＳ Ｐゴシック" charset="0"/>
              </a:defRPr>
            </a:lvl1pPr>
          </a:lstStyle>
          <a:p>
            <a:pPr lvl="0"/>
            <a:r>
              <a:rPr lang="en-US" dirty="0" smtClean="0"/>
              <a:t>Click to edit Master title style</a:t>
            </a:r>
            <a:endParaRPr lang="en-US" dirty="0"/>
          </a:p>
        </p:txBody>
      </p:sp>
      <p:sp>
        <p:nvSpPr>
          <p:cNvPr id="11" name="Rectangle 10"/>
          <p:cNvSpPr/>
          <p:nvPr userDrawn="1"/>
        </p:nvSpPr>
        <p:spPr>
          <a:xfrm>
            <a:off x="0" y="6745649"/>
            <a:ext cx="9144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222" y="742843"/>
            <a:ext cx="1832458" cy="492473"/>
          </a:xfrm>
          <a:prstGeom prst="rect">
            <a:avLst/>
          </a:prstGeom>
        </p:spPr>
      </p:pic>
    </p:spTree>
    <p:extLst>
      <p:ext uri="{BB962C8B-B14F-4D97-AF65-F5344CB8AC3E}">
        <p14:creationId xmlns:p14="http://schemas.microsoft.com/office/powerpoint/2010/main" val="20155653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00"/>
            <a:ext cx="9144000" cy="3200400"/>
          </a:xfrm>
          <a:prstGeom prst="rect">
            <a:avLst/>
          </a:prstGeom>
        </p:spPr>
      </p:pic>
      <p:sp>
        <p:nvSpPr>
          <p:cNvPr id="3" name="Subtitle 2"/>
          <p:cNvSpPr>
            <a:spLocks noGrp="1"/>
          </p:cNvSpPr>
          <p:nvPr>
            <p:ph type="subTitle" idx="1"/>
          </p:nvPr>
        </p:nvSpPr>
        <p:spPr>
          <a:xfrm>
            <a:off x="1016705" y="4191000"/>
            <a:ext cx="5926137" cy="990600"/>
          </a:xfrm>
        </p:spPr>
        <p:txBody>
          <a:bodyPr rtlCol="0">
            <a:normAutofit/>
          </a:bodyPr>
          <a:lstStyle>
            <a:lvl1pPr>
              <a:spcBef>
                <a:spcPts val="0"/>
              </a:spcBef>
              <a:defRPr lang="en-US" sz="1400" b="1">
                <a:solidFill>
                  <a:schemeClr val="bg1"/>
                </a:solidFill>
              </a:defRPr>
            </a:lvl1pPr>
          </a:lstStyle>
          <a:p>
            <a:pPr lvl="0"/>
            <a:r>
              <a:rPr lang="en-US" dirty="0" smtClean="0"/>
              <a:t>Click to edit Master subtitle style</a:t>
            </a:r>
            <a:endParaRPr lang="en-US" dirty="0"/>
          </a:p>
        </p:txBody>
      </p:sp>
      <p:sp>
        <p:nvSpPr>
          <p:cNvPr id="2" name="Title 1"/>
          <p:cNvSpPr>
            <a:spLocks noGrp="1"/>
          </p:cNvSpPr>
          <p:nvPr>
            <p:ph type="ctrTitle"/>
          </p:nvPr>
        </p:nvSpPr>
        <p:spPr>
          <a:xfrm>
            <a:off x="1012122" y="2847902"/>
            <a:ext cx="7446078" cy="1019103"/>
          </a:xfrm>
          <a:noFill/>
          <a:ln>
            <a:noFill/>
          </a:ln>
          <a:extLst/>
        </p:spPr>
        <p:txBody>
          <a:bodyPr anchor="ctr" anchorCtr="0">
            <a:normAutofit/>
          </a:bodyPr>
          <a:lstStyle>
            <a:lvl1pPr>
              <a:defRPr lang="en-US" sz="2800" b="1" cap="none" baseline="0" dirty="0" smtClean="0">
                <a:solidFill>
                  <a:schemeClr val="bg1"/>
                </a:solidFill>
                <a:effectLst>
                  <a:outerShdw blurRad="38100" dist="38100" dir="2700000" algn="tl">
                    <a:srgbClr val="000000">
                      <a:alpha val="43137"/>
                    </a:srgbClr>
                  </a:outerShdw>
                </a:effectLst>
                <a:ea typeface="ＭＳ Ｐゴシック" charset="0"/>
                <a:cs typeface="ＭＳ Ｐゴシック" charset="0"/>
              </a:defRPr>
            </a:lvl1pPr>
          </a:lstStyle>
          <a:p>
            <a:pPr lvl="0"/>
            <a:r>
              <a:rPr lang="en-US" dirty="0" smtClean="0"/>
              <a:t>Click to edit Master title style</a:t>
            </a:r>
            <a:endParaRPr lang="en-US" dirty="0"/>
          </a:p>
        </p:txBody>
      </p:sp>
      <p:sp>
        <p:nvSpPr>
          <p:cNvPr id="11" name="Rectangle 10"/>
          <p:cNvSpPr/>
          <p:nvPr userDrawn="1"/>
        </p:nvSpPr>
        <p:spPr>
          <a:xfrm>
            <a:off x="0" y="6745649"/>
            <a:ext cx="9144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3464" y="742843"/>
            <a:ext cx="1499974" cy="492473"/>
          </a:xfrm>
          <a:prstGeom prst="rect">
            <a:avLst/>
          </a:prstGeom>
        </p:spPr>
      </p:pic>
    </p:spTree>
    <p:extLst>
      <p:ext uri="{BB962C8B-B14F-4D97-AF65-F5344CB8AC3E}">
        <p14:creationId xmlns:p14="http://schemas.microsoft.com/office/powerpoint/2010/main" val="829294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2413" y="1168400"/>
            <a:ext cx="8407400" cy="555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4319588" y="6453965"/>
            <a:ext cx="504825" cy="249238"/>
          </a:xfrm>
          <a:prstGeom prst="rect">
            <a:avLst/>
          </a:prstGeom>
          <a:ln/>
        </p:spPr>
        <p:txBody>
          <a:bodyPr/>
          <a:lstStyle>
            <a:lvl1pPr>
              <a:defRPr/>
            </a:lvl1pPr>
          </a:lstStyle>
          <a:p>
            <a:pPr>
              <a:defRPr/>
            </a:pPr>
            <a:fld id="{BB50DB2E-AE01-4108-B88D-D45E51187226}" type="slidenum">
              <a:rPr lang="en-US"/>
              <a:pPr>
                <a:defRPr/>
              </a:pPr>
              <a:t>‹#›</a:t>
            </a:fld>
            <a:endParaRPr lang="en-US" dirty="0"/>
          </a:p>
        </p:txBody>
      </p:sp>
    </p:spTree>
    <p:extLst>
      <p:ext uri="{BB962C8B-B14F-4D97-AF65-F5344CB8AC3E}">
        <p14:creationId xmlns:p14="http://schemas.microsoft.com/office/powerpoint/2010/main" val="172681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24100" y="1079500"/>
            <a:ext cx="31623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1079500"/>
            <a:ext cx="3163888"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4319588" y="6453965"/>
            <a:ext cx="504825" cy="249238"/>
          </a:xfrm>
          <a:prstGeom prst="rect">
            <a:avLst/>
          </a:prstGeom>
          <a:ln/>
        </p:spPr>
        <p:txBody>
          <a:bodyPr/>
          <a:lstStyle>
            <a:lvl1pPr>
              <a:defRPr/>
            </a:lvl1pPr>
          </a:lstStyle>
          <a:p>
            <a:pPr>
              <a:defRPr/>
            </a:pPr>
            <a:fld id="{5D8CED89-C917-41BB-BC28-24EEAE12AE9C}" type="slidenum">
              <a:rPr lang="en-GB"/>
              <a:pPr>
                <a:defRPr/>
              </a:pPr>
              <a:t>‹#›</a:t>
            </a:fld>
            <a:endParaRPr lang="en-GB" dirty="0"/>
          </a:p>
        </p:txBody>
      </p:sp>
    </p:spTree>
    <p:extLst>
      <p:ext uri="{BB962C8B-B14F-4D97-AF65-F5344CB8AC3E}">
        <p14:creationId xmlns:p14="http://schemas.microsoft.com/office/powerpoint/2010/main" val="10300595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ive Title Slide">
    <p:spTree>
      <p:nvGrpSpPr>
        <p:cNvPr id="1" name=""/>
        <p:cNvGrpSpPr/>
        <p:nvPr/>
      </p:nvGrpSpPr>
      <p:grpSpPr>
        <a:xfrm>
          <a:off x="0" y="0"/>
          <a:ext cx="0" cy="0"/>
          <a:chOff x="0" y="0"/>
          <a:chExt cx="0" cy="0"/>
        </a:xfrm>
      </p:grpSpPr>
      <p:sp>
        <p:nvSpPr>
          <p:cNvPr id="15" name="Rectangle 14"/>
          <p:cNvSpPr/>
          <p:nvPr userDrawn="1"/>
        </p:nvSpPr>
        <p:spPr bwMode="auto">
          <a:xfrm>
            <a:off x="0" y="2375807"/>
            <a:ext cx="9144000" cy="2145574"/>
          </a:xfrm>
          <a:prstGeom prst="rect">
            <a:avLst/>
          </a:prstGeom>
          <a:solidFill>
            <a:schemeClr val="bg2"/>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marL="177800" indent="-177800">
              <a:spcBef>
                <a:spcPts val="600"/>
              </a:spcBef>
              <a:buClr>
                <a:srgbClr val="144B46"/>
              </a:buClr>
              <a:buSzPct val="100000"/>
              <a:buFont typeface="Wingdings" panose="05000000000000000000" pitchFamily="2" charset="2"/>
              <a:buChar char="§"/>
            </a:pPr>
            <a:endParaRPr lang="en-US" dirty="0">
              <a:solidFill>
                <a:prstClr val="black"/>
              </a:solidFill>
            </a:endParaRPr>
          </a:p>
        </p:txBody>
      </p:sp>
      <p:sp>
        <p:nvSpPr>
          <p:cNvPr id="3" name="Subtitle 2"/>
          <p:cNvSpPr>
            <a:spLocks noGrp="1"/>
          </p:cNvSpPr>
          <p:nvPr>
            <p:ph type="subTitle" idx="1"/>
          </p:nvPr>
        </p:nvSpPr>
        <p:spPr>
          <a:xfrm>
            <a:off x="1016705" y="3946071"/>
            <a:ext cx="5926137" cy="575310"/>
          </a:xfrm>
        </p:spPr>
        <p:txBody>
          <a:bodyPr rtlCol="0">
            <a:normAutofit/>
          </a:bodyPr>
          <a:lstStyle>
            <a:lvl1pPr>
              <a:spcBef>
                <a:spcPts val="0"/>
              </a:spcBef>
              <a:defRPr lang="en-US" sz="1400" b="1">
                <a:solidFill>
                  <a:schemeClr val="accent5"/>
                </a:solidFill>
              </a:defRPr>
            </a:lvl1pPr>
          </a:lstStyle>
          <a:p>
            <a:pPr lvl="0"/>
            <a:r>
              <a:rPr lang="en-US" dirty="0" smtClean="0"/>
              <a:t>Click to edit Master subtitle style</a:t>
            </a:r>
            <a:endParaRPr lang="en-US" dirty="0"/>
          </a:p>
        </p:txBody>
      </p:sp>
      <p:sp>
        <p:nvSpPr>
          <p:cNvPr id="2" name="Title 1"/>
          <p:cNvSpPr>
            <a:spLocks noGrp="1"/>
          </p:cNvSpPr>
          <p:nvPr>
            <p:ph type="ctrTitle"/>
          </p:nvPr>
        </p:nvSpPr>
        <p:spPr>
          <a:xfrm>
            <a:off x="1012122" y="2847902"/>
            <a:ext cx="7446078" cy="1019103"/>
          </a:xfrm>
          <a:noFill/>
          <a:ln>
            <a:noFill/>
          </a:ln>
          <a:extLst/>
        </p:spPr>
        <p:txBody>
          <a:bodyPr anchor="ctr" anchorCtr="0">
            <a:normAutofit/>
          </a:bodyPr>
          <a:lstStyle>
            <a:lvl1pPr>
              <a:defRPr lang="en-US" sz="2800" b="1" cap="none" baseline="0" dirty="0" smtClean="0">
                <a:solidFill>
                  <a:schemeClr val="accent5"/>
                </a:solidFill>
                <a:effectLst>
                  <a:outerShdw blurRad="38100" dist="38100" dir="2700000" algn="tl">
                    <a:srgbClr val="000000">
                      <a:alpha val="43137"/>
                    </a:srgbClr>
                  </a:outerShdw>
                </a:effectLst>
                <a:ea typeface="ＭＳ Ｐゴシック" charset="0"/>
                <a:cs typeface="ＭＳ Ｐゴシック" charset="0"/>
              </a:defRPr>
            </a:lvl1pPr>
          </a:lstStyle>
          <a:p>
            <a:pPr lvl="0"/>
            <a:r>
              <a:rPr lang="en-US" dirty="0" smtClean="0"/>
              <a:t>Click to edit Master title style</a:t>
            </a:r>
            <a:endParaRPr lang="en-US" dirty="0"/>
          </a:p>
        </p:txBody>
      </p:sp>
      <p:sp>
        <p:nvSpPr>
          <p:cNvPr id="11" name="Rectangle 10"/>
          <p:cNvSpPr/>
          <p:nvPr userDrawn="1"/>
        </p:nvSpPr>
        <p:spPr>
          <a:xfrm>
            <a:off x="0" y="6745649"/>
            <a:ext cx="9144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222" y="742843"/>
            <a:ext cx="1832458" cy="492473"/>
          </a:xfrm>
          <a:prstGeom prst="rect">
            <a:avLst/>
          </a:prstGeom>
        </p:spPr>
      </p:pic>
      <p:cxnSp>
        <p:nvCxnSpPr>
          <p:cNvPr id="5" name="Straight Connector 4"/>
          <p:cNvCxnSpPr/>
          <p:nvPr userDrawn="1"/>
        </p:nvCxnSpPr>
        <p:spPr>
          <a:xfrm>
            <a:off x="0" y="4521381"/>
            <a:ext cx="9144000"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2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buClr>
                <a:srgbClr val="144B46"/>
              </a:buClr>
              <a:buSzPct val="75000"/>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a:xfrm>
            <a:off x="8229600" y="6453965"/>
            <a:ext cx="504825" cy="249238"/>
          </a:xfrm>
          <a:prstGeom prst="rect">
            <a:avLst/>
          </a:prstGeom>
        </p:spPr>
        <p:txBody>
          <a:bodyPr/>
          <a:lstStyle>
            <a:lvl1pPr>
              <a:defRPr sz="1000"/>
            </a:lvl1pPr>
          </a:lstStyle>
          <a:p>
            <a:pPr>
              <a:defRPr/>
            </a:pPr>
            <a:fld id="{4DBEBC6A-78F7-4380-B17E-3499D3A571B8}" type="slidenum">
              <a:rPr lang="en-GB" smtClean="0">
                <a:solidFill>
                  <a:srgbClr val="035D67"/>
                </a:solidFill>
              </a:rPr>
              <a:pPr>
                <a:defRPr/>
              </a:pPr>
              <a:t>‹#›</a:t>
            </a:fld>
            <a:endParaRPr lang="en-GB" dirty="0">
              <a:solidFill>
                <a:srgbClr val="035D67"/>
              </a:solidFill>
            </a:endParaRPr>
          </a:p>
        </p:txBody>
      </p:sp>
    </p:spTree>
    <p:extLst>
      <p:ext uri="{BB962C8B-B14F-4D97-AF65-F5344CB8AC3E}">
        <p14:creationId xmlns:p14="http://schemas.microsoft.com/office/powerpoint/2010/main" val="1246936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7"/>
          <p:cNvSpPr>
            <a:spLocks noGrp="1"/>
          </p:cNvSpPr>
          <p:nvPr>
            <p:ph type="sldNum" sz="quarter" idx="11"/>
          </p:nvPr>
        </p:nvSpPr>
        <p:spPr>
          <a:xfrm>
            <a:off x="8229600" y="6453965"/>
            <a:ext cx="504825" cy="249238"/>
          </a:xfrm>
          <a:prstGeom prst="rect">
            <a:avLst/>
          </a:prstGeom>
        </p:spPr>
        <p:txBody>
          <a:bodyPr/>
          <a:lstStyle>
            <a:lvl1pPr>
              <a:defRPr sz="1000"/>
            </a:lvl1pPr>
          </a:lstStyle>
          <a:p>
            <a:pPr>
              <a:defRPr/>
            </a:pPr>
            <a:fld id="{4DBEBC6A-78F7-4380-B17E-3499D3A571B8}" type="slidenum">
              <a:rPr lang="en-GB" smtClean="0">
                <a:solidFill>
                  <a:srgbClr val="035D67"/>
                </a:solidFill>
              </a:rPr>
              <a:pPr>
                <a:defRPr/>
              </a:pPr>
              <a:t>‹#›</a:t>
            </a:fld>
            <a:endParaRPr lang="en-GB" dirty="0">
              <a:solidFill>
                <a:srgbClr val="035D67"/>
              </a:solidFill>
            </a:endParaRPr>
          </a:p>
        </p:txBody>
      </p:sp>
    </p:spTree>
    <p:extLst>
      <p:ext uri="{BB962C8B-B14F-4D97-AF65-F5344CB8AC3E}">
        <p14:creationId xmlns:p14="http://schemas.microsoft.com/office/powerpoint/2010/main" val="32187614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498475"/>
          </a:xfrm>
          <a:solidFill>
            <a:schemeClr val="tx2"/>
          </a:solidFill>
          <a:ln>
            <a:solidFill>
              <a:schemeClr val="accent1"/>
            </a:solidFill>
          </a:ln>
        </p:spPr>
        <p:txBody>
          <a:bodyPr anchor="ctr" anchorCtr="0"/>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46276"/>
            <a:ext cx="4040188" cy="3951288"/>
          </a:xfrm>
          <a:ln>
            <a:solidFill>
              <a:schemeClr val="accent1"/>
            </a:solidFill>
          </a:ln>
        </p:spPr>
        <p:txBody>
          <a:bodyPr tIns="137160"/>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7800"/>
            <a:ext cx="4041775" cy="498475"/>
          </a:xfrm>
          <a:solidFill>
            <a:schemeClr val="tx2"/>
          </a:solidFill>
          <a:ln>
            <a:solidFill>
              <a:schemeClr val="accent1"/>
            </a:solidFill>
          </a:ln>
        </p:spPr>
        <p:txBody>
          <a:bodyPr anchor="ctr" anchorCtr="0"/>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46276"/>
            <a:ext cx="4041775" cy="3951288"/>
          </a:xfrm>
          <a:ln>
            <a:solidFill>
              <a:schemeClr val="accent1"/>
            </a:solidFill>
          </a:ln>
        </p:spPr>
        <p:txBody>
          <a:bodyPr tIns="137160"/>
          <a:lstStyle>
            <a:lvl1pPr>
              <a:defRPr sz="1400"/>
            </a:lvl1pPr>
            <a:lvl2pPr>
              <a:buClr>
                <a:srgbClr val="005D67"/>
              </a:buCl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a:xfrm>
            <a:off x="8229600" y="6453965"/>
            <a:ext cx="504825" cy="249238"/>
          </a:xfrm>
          <a:prstGeom prst="rect">
            <a:avLst/>
          </a:prstGeom>
        </p:spPr>
        <p:txBody>
          <a:bodyPr/>
          <a:lstStyle>
            <a:lvl1pPr>
              <a:defRPr sz="1000"/>
            </a:lvl1pPr>
          </a:lstStyle>
          <a:p>
            <a:pPr>
              <a:defRPr/>
            </a:pPr>
            <a:fld id="{4DBEBC6A-78F7-4380-B17E-3499D3A571B8}" type="slidenum">
              <a:rPr lang="en-GB" smtClean="0">
                <a:solidFill>
                  <a:srgbClr val="035D67"/>
                </a:solidFill>
              </a:rPr>
              <a:pPr>
                <a:defRPr/>
              </a:pPr>
              <a:t>‹#›</a:t>
            </a:fld>
            <a:endParaRPr lang="en-GB" dirty="0">
              <a:solidFill>
                <a:srgbClr val="035D67"/>
              </a:solidFill>
            </a:endParaRPr>
          </a:p>
        </p:txBody>
      </p:sp>
    </p:spTree>
    <p:extLst>
      <p:ext uri="{BB962C8B-B14F-4D97-AF65-F5344CB8AC3E}">
        <p14:creationId xmlns:p14="http://schemas.microsoft.com/office/powerpoint/2010/main" val="30386131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4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447800"/>
            <a:ext cx="4040188" cy="2320925"/>
          </a:xfrm>
          <a:ln>
            <a:solidFill>
              <a:schemeClr val="tx2"/>
            </a:solidFill>
          </a:ln>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447800"/>
            <a:ext cx="4041775" cy="2320925"/>
          </a:xfrm>
          <a:ln>
            <a:solidFill>
              <a:schemeClr val="tx2"/>
            </a:solidFill>
          </a:ln>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half" idx="13"/>
          </p:nvPr>
        </p:nvSpPr>
        <p:spPr>
          <a:xfrm>
            <a:off x="457200" y="4038600"/>
            <a:ext cx="4040188" cy="2320925"/>
          </a:xfrm>
          <a:ln>
            <a:solidFill>
              <a:schemeClr val="tx2"/>
            </a:solidFill>
          </a:ln>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645025" y="4038600"/>
            <a:ext cx="4041775" cy="2320925"/>
          </a:xfrm>
          <a:ln>
            <a:solidFill>
              <a:schemeClr val="tx2"/>
            </a:solidFill>
          </a:ln>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a:xfrm>
            <a:off x="8229600" y="6453965"/>
            <a:ext cx="504825" cy="249238"/>
          </a:xfrm>
          <a:prstGeom prst="rect">
            <a:avLst/>
          </a:prstGeom>
        </p:spPr>
        <p:txBody>
          <a:bodyPr/>
          <a:lstStyle>
            <a:lvl1pPr>
              <a:defRPr sz="1000"/>
            </a:lvl1pPr>
          </a:lstStyle>
          <a:p>
            <a:pPr>
              <a:defRPr/>
            </a:pPr>
            <a:fld id="{4DBEBC6A-78F7-4380-B17E-3499D3A571B8}" type="slidenum">
              <a:rPr lang="en-GB" smtClean="0">
                <a:solidFill>
                  <a:srgbClr val="035D67"/>
                </a:solidFill>
              </a:rPr>
              <a:pPr>
                <a:defRPr/>
              </a:pPr>
              <a:t>‹#›</a:t>
            </a:fld>
            <a:endParaRPr lang="en-GB" dirty="0">
              <a:solidFill>
                <a:srgbClr val="035D67"/>
              </a:solidFill>
            </a:endParaRPr>
          </a:p>
        </p:txBody>
      </p:sp>
    </p:spTree>
    <p:extLst>
      <p:ext uri="{BB962C8B-B14F-4D97-AF65-F5344CB8AC3E}">
        <p14:creationId xmlns:p14="http://schemas.microsoft.com/office/powerpoint/2010/main" val="635334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399" y="2603500"/>
            <a:ext cx="7580313" cy="1362075"/>
          </a:xfrm>
        </p:spPr>
        <p:txBody>
          <a:bodyPr anchor="b" anchorCtr="0"/>
          <a:lstStyle>
            <a:lvl1pPr algn="l">
              <a:defRPr sz="1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914399" y="3975100"/>
            <a:ext cx="7580313" cy="6731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1" name="Straight Connector 10"/>
          <p:cNvCxnSpPr/>
          <p:nvPr userDrawn="1"/>
        </p:nvCxnSpPr>
        <p:spPr>
          <a:xfrm>
            <a:off x="920750" y="3992647"/>
            <a:ext cx="822325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920750" y="4057962"/>
            <a:ext cx="82232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314063"/>
            <a:ext cx="1499616" cy="403022"/>
          </a:xfrm>
          <a:prstGeom prst="rect">
            <a:avLst/>
          </a:prstGeom>
        </p:spPr>
      </p:pic>
    </p:spTree>
    <p:extLst>
      <p:ext uri="{BB962C8B-B14F-4D97-AF65-F5344CB8AC3E}">
        <p14:creationId xmlns:p14="http://schemas.microsoft.com/office/powerpoint/2010/main" val="41029788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457200" y="1371600"/>
            <a:ext cx="8305800" cy="4191000"/>
          </a:xfrm>
        </p:spPr>
        <p:txBody>
          <a:bodyPr/>
          <a:lstStyle/>
          <a:p>
            <a:endParaRPr lang="en-US" dirty="0"/>
          </a:p>
        </p:txBody>
      </p:sp>
      <p:sp>
        <p:nvSpPr>
          <p:cNvPr id="5" name="Slide Number Placeholder 7"/>
          <p:cNvSpPr>
            <a:spLocks noGrp="1"/>
          </p:cNvSpPr>
          <p:nvPr>
            <p:ph type="sldNum" sz="quarter" idx="11"/>
          </p:nvPr>
        </p:nvSpPr>
        <p:spPr>
          <a:xfrm>
            <a:off x="8229600" y="6453965"/>
            <a:ext cx="504825" cy="249238"/>
          </a:xfrm>
          <a:prstGeom prst="rect">
            <a:avLst/>
          </a:prstGeom>
        </p:spPr>
        <p:txBody>
          <a:bodyPr/>
          <a:lstStyle>
            <a:lvl1pPr>
              <a:defRPr sz="1000"/>
            </a:lvl1pPr>
          </a:lstStyle>
          <a:p>
            <a:pPr>
              <a:defRPr/>
            </a:pPr>
            <a:fld id="{4DBEBC6A-78F7-4380-B17E-3499D3A571B8}" type="slidenum">
              <a:rPr lang="en-GB" smtClean="0">
                <a:solidFill>
                  <a:srgbClr val="035D67"/>
                </a:solidFill>
              </a:rPr>
              <a:pPr>
                <a:defRPr/>
              </a:pPr>
              <a:t>‹#›</a:t>
            </a:fld>
            <a:endParaRPr lang="en-GB" dirty="0">
              <a:solidFill>
                <a:srgbClr val="035D67"/>
              </a:solidFill>
            </a:endParaRPr>
          </a:p>
        </p:txBody>
      </p:sp>
    </p:spTree>
    <p:extLst>
      <p:ext uri="{BB962C8B-B14F-4D97-AF65-F5344CB8AC3E}">
        <p14:creationId xmlns:p14="http://schemas.microsoft.com/office/powerpoint/2010/main" val="2944551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Rectangle 7"/>
          <p:cNvSpPr/>
          <p:nvPr userDrawn="1"/>
        </p:nvSpPr>
        <p:spPr>
          <a:xfrm>
            <a:off x="0" y="0"/>
            <a:ext cx="9144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0" y="6745649"/>
            <a:ext cx="9144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Tree>
    <p:extLst>
      <p:ext uri="{BB962C8B-B14F-4D97-AF65-F5344CB8AC3E}">
        <p14:creationId xmlns:p14="http://schemas.microsoft.com/office/powerpoint/2010/main" val="38657736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5" cstate="print">
            <a:extLst>
              <a:ext uri="{28A0092B-C50C-407E-A947-70E740481C1C}">
                <a14:useLocalDpi xmlns:a14="http://schemas.microsoft.com/office/drawing/2010/main" val="0"/>
              </a:ext>
            </a:extLst>
          </a:blip>
          <a:srcRect b="10278"/>
          <a:stretch/>
        </p:blipFill>
        <p:spPr>
          <a:xfrm>
            <a:off x="0" y="0"/>
            <a:ext cx="9144000" cy="1025525"/>
          </a:xfrm>
          <a:prstGeom prst="rect">
            <a:avLst/>
          </a:prstGeom>
        </p:spPr>
      </p:pic>
      <p:sp>
        <p:nvSpPr>
          <p:cNvPr id="1029" name="Title Placeholder 1"/>
          <p:cNvSpPr>
            <a:spLocks noGrp="1"/>
          </p:cNvSpPr>
          <p:nvPr>
            <p:ph type="title"/>
          </p:nvPr>
        </p:nvSpPr>
        <p:spPr bwMode="auto">
          <a:xfrm>
            <a:off x="274320" y="201157"/>
            <a:ext cx="8410575" cy="8223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0" name="Text Placeholder 2"/>
          <p:cNvSpPr>
            <a:spLocks noGrp="1"/>
          </p:cNvSpPr>
          <p:nvPr>
            <p:ph type="body" idx="1"/>
          </p:nvPr>
        </p:nvSpPr>
        <p:spPr bwMode="auto">
          <a:xfrm>
            <a:off x="274320" y="1371599"/>
            <a:ext cx="81661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buClr>
                <a:srgbClr val="144B46"/>
              </a:buClr>
              <a:buSzPct val="75000"/>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Rectangle 15"/>
          <p:cNvSpPr/>
          <p:nvPr userDrawn="1"/>
        </p:nvSpPr>
        <p:spPr>
          <a:xfrm>
            <a:off x="0" y="0"/>
            <a:ext cx="9144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67600" y="314063"/>
            <a:ext cx="1499616" cy="403022"/>
          </a:xfrm>
          <a:prstGeom prst="rect">
            <a:avLst/>
          </a:prstGeom>
        </p:spPr>
      </p:pic>
      <p:sp>
        <p:nvSpPr>
          <p:cNvPr id="12" name="Line 18"/>
          <p:cNvSpPr>
            <a:spLocks noChangeShapeType="1"/>
          </p:cNvSpPr>
          <p:nvPr userDrawn="1"/>
        </p:nvSpPr>
        <p:spPr bwMode="auto">
          <a:xfrm>
            <a:off x="336550" y="6434073"/>
            <a:ext cx="8470900" cy="0"/>
          </a:xfrm>
          <a:prstGeom prst="line">
            <a:avLst/>
          </a:prstGeom>
          <a:noFill/>
          <a:ln w="28575">
            <a:solidFill>
              <a:schemeClr val="tx2"/>
            </a:solidFill>
            <a:round/>
            <a:headEnd/>
            <a:tailEnd/>
          </a:ln>
          <a:effectLst/>
        </p:spPr>
        <p:txBody>
          <a:bodyPr/>
          <a:lstStyle/>
          <a:p>
            <a:pPr eaLnBrk="0" hangingPunct="0">
              <a:spcBef>
                <a:spcPct val="50000"/>
              </a:spcBef>
              <a:buClr>
                <a:srgbClr val="5D89B4"/>
              </a:buClr>
              <a:buSzPct val="95000"/>
              <a:buFont typeface="Arial" charset="0"/>
              <a:buNone/>
              <a:defRPr/>
            </a:pPr>
            <a:endParaRPr lang="en-US" dirty="0">
              <a:solidFill>
                <a:srgbClr val="000000"/>
              </a:solidFill>
              <a:cs typeface="Arial" charset="0"/>
            </a:endParaRPr>
          </a:p>
        </p:txBody>
      </p:sp>
    </p:spTree>
    <p:extLst>
      <p:ext uri="{BB962C8B-B14F-4D97-AF65-F5344CB8AC3E}">
        <p14:creationId xmlns:p14="http://schemas.microsoft.com/office/powerpoint/2010/main" val="2873026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1800" b="1" kern="1200">
          <a:solidFill>
            <a:schemeClr val="accent5"/>
          </a:solidFill>
          <a:latin typeface="Arial" pitchFamily="34" charset="0"/>
          <a:ea typeface="+mj-ea"/>
          <a:cs typeface="Arial" pitchFamily="34" charset="0"/>
        </a:defRPr>
      </a:lvl1pPr>
      <a:lvl2pPr algn="l" rtl="0" eaLnBrk="0" fontAlgn="base" hangingPunct="0">
        <a:spcBef>
          <a:spcPct val="0"/>
        </a:spcBef>
        <a:spcAft>
          <a:spcPct val="0"/>
        </a:spcAft>
        <a:defRPr sz="2000" b="1">
          <a:solidFill>
            <a:srgbClr val="003E7E"/>
          </a:solidFill>
          <a:latin typeface="Arial" charset="0"/>
          <a:cs typeface="Arial" charset="0"/>
        </a:defRPr>
      </a:lvl2pPr>
      <a:lvl3pPr algn="l" rtl="0" eaLnBrk="0" fontAlgn="base" hangingPunct="0">
        <a:spcBef>
          <a:spcPct val="0"/>
        </a:spcBef>
        <a:spcAft>
          <a:spcPct val="0"/>
        </a:spcAft>
        <a:defRPr sz="2000" b="1">
          <a:solidFill>
            <a:srgbClr val="003E7E"/>
          </a:solidFill>
          <a:latin typeface="Arial" charset="0"/>
          <a:cs typeface="Arial" charset="0"/>
        </a:defRPr>
      </a:lvl3pPr>
      <a:lvl4pPr algn="l" rtl="0" eaLnBrk="0" fontAlgn="base" hangingPunct="0">
        <a:spcBef>
          <a:spcPct val="0"/>
        </a:spcBef>
        <a:spcAft>
          <a:spcPct val="0"/>
        </a:spcAft>
        <a:defRPr sz="2000" b="1">
          <a:solidFill>
            <a:srgbClr val="003E7E"/>
          </a:solidFill>
          <a:latin typeface="Arial" charset="0"/>
          <a:cs typeface="Arial" charset="0"/>
        </a:defRPr>
      </a:lvl4pPr>
      <a:lvl5pPr algn="l" rtl="0" eaLnBrk="0" fontAlgn="base" hangingPunct="0">
        <a:spcBef>
          <a:spcPct val="0"/>
        </a:spcBef>
        <a:spcAft>
          <a:spcPct val="0"/>
        </a:spcAft>
        <a:defRPr sz="2000" b="1">
          <a:solidFill>
            <a:srgbClr val="003E7E"/>
          </a:solidFill>
          <a:latin typeface="Arial" charset="0"/>
          <a:cs typeface="Arial" charset="0"/>
        </a:defRPr>
      </a:lvl5pPr>
      <a:lvl6pPr marL="457200" algn="l" rtl="0" fontAlgn="base">
        <a:spcBef>
          <a:spcPct val="0"/>
        </a:spcBef>
        <a:spcAft>
          <a:spcPct val="0"/>
        </a:spcAft>
        <a:defRPr sz="2000" b="1">
          <a:solidFill>
            <a:srgbClr val="003E7E"/>
          </a:solidFill>
          <a:latin typeface="Arial" charset="0"/>
          <a:cs typeface="Arial" charset="0"/>
        </a:defRPr>
      </a:lvl6pPr>
      <a:lvl7pPr marL="914400" algn="l" rtl="0" fontAlgn="base">
        <a:spcBef>
          <a:spcPct val="0"/>
        </a:spcBef>
        <a:spcAft>
          <a:spcPct val="0"/>
        </a:spcAft>
        <a:defRPr sz="2000" b="1">
          <a:solidFill>
            <a:srgbClr val="003E7E"/>
          </a:solidFill>
          <a:latin typeface="Arial" charset="0"/>
          <a:cs typeface="Arial" charset="0"/>
        </a:defRPr>
      </a:lvl7pPr>
      <a:lvl8pPr marL="1371600" algn="l" rtl="0" fontAlgn="base">
        <a:spcBef>
          <a:spcPct val="0"/>
        </a:spcBef>
        <a:spcAft>
          <a:spcPct val="0"/>
        </a:spcAft>
        <a:defRPr sz="2000" b="1">
          <a:solidFill>
            <a:srgbClr val="003E7E"/>
          </a:solidFill>
          <a:latin typeface="Arial" charset="0"/>
          <a:cs typeface="Arial" charset="0"/>
        </a:defRPr>
      </a:lvl8pPr>
      <a:lvl9pPr marL="1828800" algn="l" rtl="0" fontAlgn="base">
        <a:spcBef>
          <a:spcPct val="0"/>
        </a:spcBef>
        <a:spcAft>
          <a:spcPct val="0"/>
        </a:spcAft>
        <a:defRPr sz="2000" b="1">
          <a:solidFill>
            <a:srgbClr val="003E7E"/>
          </a:solidFill>
          <a:latin typeface="Arial" charset="0"/>
          <a:cs typeface="Arial" charset="0"/>
        </a:defRPr>
      </a:lvl9pPr>
    </p:titleStyle>
    <p:body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bryan.morales@citizensbank.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citizensglobalmarkets.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122" y="2847902"/>
            <a:ext cx="7750878" cy="1019103"/>
          </a:xfrm>
        </p:spPr>
        <p:txBody>
          <a:bodyPr>
            <a:noAutofit/>
          </a:bodyPr>
          <a:lstStyle/>
          <a:p>
            <a:r>
              <a:rPr lang="en-US" sz="2000" dirty="0">
                <a:effectLst/>
              </a:rPr>
              <a:t>FX Forwards vs. Cross-Currency Swaps: A Fair Comparison?</a:t>
            </a:r>
            <a:endParaRPr lang="en-US" sz="2000" dirty="0"/>
          </a:p>
        </p:txBody>
      </p:sp>
      <p:sp>
        <p:nvSpPr>
          <p:cNvPr id="3" name="Subtitle 2"/>
          <p:cNvSpPr>
            <a:spLocks noGrp="1"/>
          </p:cNvSpPr>
          <p:nvPr>
            <p:ph type="subTitle" idx="1"/>
          </p:nvPr>
        </p:nvSpPr>
        <p:spPr/>
        <p:txBody>
          <a:bodyPr/>
          <a:lstStyle/>
          <a:p>
            <a:r>
              <a:rPr lang="en-US" dirty="0" smtClean="0"/>
              <a:t>08 May 2018</a:t>
            </a:r>
          </a:p>
        </p:txBody>
      </p:sp>
    </p:spTree>
    <p:extLst>
      <p:ext uri="{BB962C8B-B14F-4D97-AF65-F5344CB8AC3E}">
        <p14:creationId xmlns:p14="http://schemas.microsoft.com/office/powerpoint/2010/main" val="2344989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Mechanics of a Cross-Currency Swap: Sources &amp; Use of Funds</a:t>
            </a:r>
          </a:p>
        </p:txBody>
      </p:sp>
      <p:sp>
        <p:nvSpPr>
          <p:cNvPr id="15" name="Rectangle 2"/>
          <p:cNvSpPr>
            <a:spLocks noChangeArrowheads="1"/>
          </p:cNvSpPr>
          <p:nvPr/>
        </p:nvSpPr>
        <p:spPr bwMode="auto">
          <a:xfrm>
            <a:off x="149438" y="3042207"/>
            <a:ext cx="3204622" cy="3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i="1" dirty="0" smtClean="0">
                <a:latin typeface="Arial" pitchFamily="34" charset="0"/>
                <a:cs typeface="Arial" pitchFamily="34" charset="0"/>
              </a:rPr>
              <a:t>CFG Pays/ ABC Receives</a:t>
            </a:r>
            <a:endParaRPr lang="en-US" altLang="en-US" sz="1600" b="1" i="1" dirty="0">
              <a:latin typeface="Arial" pitchFamily="34" charset="0"/>
              <a:cs typeface="Arial" pitchFamily="34" charset="0"/>
            </a:endParaRPr>
          </a:p>
        </p:txBody>
      </p:sp>
      <p:sp>
        <p:nvSpPr>
          <p:cNvPr id="11"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10</a:t>
            </a:fld>
            <a:endParaRPr lang="en-GB" sz="1000" dirty="0">
              <a:solidFill>
                <a:srgbClr val="047A86"/>
              </a:solidFill>
            </a:endParaRPr>
          </a:p>
        </p:txBody>
      </p:sp>
      <p:sp>
        <p:nvSpPr>
          <p:cNvPr id="2" name="Rectangle 1"/>
          <p:cNvSpPr/>
          <p:nvPr/>
        </p:nvSpPr>
        <p:spPr>
          <a:xfrm>
            <a:off x="3882055" y="2946558"/>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13" name="Rectangle 12"/>
          <p:cNvSpPr/>
          <p:nvPr/>
        </p:nvSpPr>
        <p:spPr>
          <a:xfrm>
            <a:off x="4495210" y="2946558"/>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18" name="Rectangle 17"/>
          <p:cNvSpPr/>
          <p:nvPr/>
        </p:nvSpPr>
        <p:spPr>
          <a:xfrm>
            <a:off x="5101768" y="2946558"/>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19" name="Rectangle 18"/>
          <p:cNvSpPr/>
          <p:nvPr/>
        </p:nvSpPr>
        <p:spPr>
          <a:xfrm>
            <a:off x="5710863" y="2946558"/>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20" name="Rectangle 19"/>
          <p:cNvSpPr/>
          <p:nvPr/>
        </p:nvSpPr>
        <p:spPr>
          <a:xfrm>
            <a:off x="6320464" y="1578874"/>
            <a:ext cx="446568" cy="1867415"/>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USD</a:t>
            </a:r>
            <a:endParaRPr lang="en-US" i="1" dirty="0">
              <a:solidFill>
                <a:schemeClr val="tx1"/>
              </a:solidFill>
            </a:endParaRPr>
          </a:p>
        </p:txBody>
      </p:sp>
      <p:sp>
        <p:nvSpPr>
          <p:cNvPr id="21" name="Rectangle 20"/>
          <p:cNvSpPr/>
          <p:nvPr/>
        </p:nvSpPr>
        <p:spPr>
          <a:xfrm>
            <a:off x="3882055" y="3570699"/>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2" name="Rectangle 21"/>
          <p:cNvSpPr/>
          <p:nvPr/>
        </p:nvSpPr>
        <p:spPr>
          <a:xfrm>
            <a:off x="4495210" y="3570699"/>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3" name="Rectangle 22"/>
          <p:cNvSpPr/>
          <p:nvPr/>
        </p:nvSpPr>
        <p:spPr>
          <a:xfrm>
            <a:off x="5101768" y="3570699"/>
            <a:ext cx="446568" cy="407819"/>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4" name="Rectangle 23"/>
          <p:cNvSpPr/>
          <p:nvPr/>
        </p:nvSpPr>
        <p:spPr>
          <a:xfrm>
            <a:off x="5710863" y="3570699"/>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5" name="Rectangle 24"/>
          <p:cNvSpPr/>
          <p:nvPr/>
        </p:nvSpPr>
        <p:spPr>
          <a:xfrm>
            <a:off x="6320464" y="3570699"/>
            <a:ext cx="446568" cy="1510548"/>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EUR</a:t>
            </a:r>
            <a:endParaRPr lang="en-US" dirty="0">
              <a:solidFill>
                <a:schemeClr val="bg1"/>
              </a:solidFill>
            </a:endParaRPr>
          </a:p>
        </p:txBody>
      </p:sp>
      <p:sp>
        <p:nvSpPr>
          <p:cNvPr id="26" name="Rectangle 2"/>
          <p:cNvSpPr>
            <a:spLocks noChangeArrowheads="1"/>
          </p:cNvSpPr>
          <p:nvPr/>
        </p:nvSpPr>
        <p:spPr bwMode="auto">
          <a:xfrm>
            <a:off x="78180" y="3633565"/>
            <a:ext cx="3407579" cy="3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latin typeface="Arial" pitchFamily="34" charset="0"/>
                <a:cs typeface="Arial" pitchFamily="34" charset="0"/>
              </a:rPr>
              <a:t>CFG Receives/ ABC Pays</a:t>
            </a:r>
            <a:endParaRPr lang="en-US" altLang="en-US" sz="1600" b="1" dirty="0">
              <a:latin typeface="Arial" pitchFamily="34" charset="0"/>
              <a:cs typeface="Arial" pitchFamily="34" charset="0"/>
            </a:endParaRPr>
          </a:p>
        </p:txBody>
      </p:sp>
      <p:sp>
        <p:nvSpPr>
          <p:cNvPr id="12" name="Left Brace 11"/>
          <p:cNvSpPr/>
          <p:nvPr/>
        </p:nvSpPr>
        <p:spPr>
          <a:xfrm rot="16200000">
            <a:off x="4855855" y="3411569"/>
            <a:ext cx="327776" cy="18288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2"/>
          <p:cNvSpPr>
            <a:spLocks noChangeArrowheads="1"/>
          </p:cNvSpPr>
          <p:nvPr/>
        </p:nvSpPr>
        <p:spPr bwMode="auto">
          <a:xfrm>
            <a:off x="3884158" y="1913050"/>
            <a:ext cx="2126798"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latin typeface="Arial" pitchFamily="34" charset="0"/>
                <a:cs typeface="Arial" pitchFamily="34" charset="0"/>
              </a:rPr>
              <a:t>Covering interest costs on USD debt</a:t>
            </a:r>
            <a:endParaRPr lang="en-US" altLang="en-US" sz="1400" dirty="0">
              <a:latin typeface="Arial" pitchFamily="34" charset="0"/>
              <a:cs typeface="Arial" pitchFamily="34" charset="0"/>
            </a:endParaRPr>
          </a:p>
        </p:txBody>
      </p:sp>
      <p:sp>
        <p:nvSpPr>
          <p:cNvPr id="33" name="Left Brace 32"/>
          <p:cNvSpPr/>
          <p:nvPr/>
        </p:nvSpPr>
        <p:spPr>
          <a:xfrm rot="16200000" flipH="1">
            <a:off x="4816964" y="1746739"/>
            <a:ext cx="356066" cy="18783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2"/>
          <p:cNvSpPr>
            <a:spLocks noChangeArrowheads="1"/>
          </p:cNvSpPr>
          <p:nvPr/>
        </p:nvSpPr>
        <p:spPr bwMode="auto">
          <a:xfrm>
            <a:off x="4108744" y="4657911"/>
            <a:ext cx="2126798"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latin typeface="Arial" pitchFamily="34" charset="0"/>
                <a:cs typeface="Arial" pitchFamily="34" charset="0"/>
              </a:rPr>
              <a:t>Lower coupon: funded by incoming EUR revenues</a:t>
            </a:r>
            <a:endParaRPr lang="en-US" altLang="en-US" sz="1400" dirty="0">
              <a:latin typeface="Arial" pitchFamily="34" charset="0"/>
              <a:cs typeface="Arial" pitchFamily="34" charset="0"/>
            </a:endParaRPr>
          </a:p>
        </p:txBody>
      </p:sp>
      <p:cxnSp>
        <p:nvCxnSpPr>
          <p:cNvPr id="35" name="Straight Arrow Connector 34"/>
          <p:cNvCxnSpPr/>
          <p:nvPr/>
        </p:nvCxnSpPr>
        <p:spPr>
          <a:xfrm flipH="1" flipV="1">
            <a:off x="6859619" y="4162084"/>
            <a:ext cx="486230" cy="528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344" name="Straight Connector 57343"/>
          <p:cNvCxnSpPr/>
          <p:nvPr/>
        </p:nvCxnSpPr>
        <p:spPr>
          <a:xfrm>
            <a:off x="434440" y="3505664"/>
            <a:ext cx="817022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2"/>
          <p:cNvSpPr>
            <a:spLocks noChangeArrowheads="1"/>
          </p:cNvSpPr>
          <p:nvPr/>
        </p:nvSpPr>
        <p:spPr bwMode="auto">
          <a:xfrm>
            <a:off x="6863638" y="4725779"/>
            <a:ext cx="2126798"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latin typeface="Arial" pitchFamily="34" charset="0"/>
                <a:cs typeface="Arial" pitchFamily="34" charset="0"/>
              </a:rPr>
              <a:t>Funded by accumulated EUR revenues or divestment of EUR operations</a:t>
            </a:r>
            <a:endParaRPr lang="en-US" altLang="en-US" sz="1400" dirty="0">
              <a:latin typeface="Arial" pitchFamily="34" charset="0"/>
              <a:cs typeface="Arial" pitchFamily="34" charset="0"/>
            </a:endParaRPr>
          </a:p>
        </p:txBody>
      </p:sp>
      <p:sp>
        <p:nvSpPr>
          <p:cNvPr id="44" name="Rectangle 2"/>
          <p:cNvSpPr>
            <a:spLocks noChangeArrowheads="1"/>
          </p:cNvSpPr>
          <p:nvPr/>
        </p:nvSpPr>
        <p:spPr bwMode="auto">
          <a:xfrm>
            <a:off x="6926854" y="1885832"/>
            <a:ext cx="1892882"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latin typeface="Arial" pitchFamily="34" charset="0"/>
                <a:cs typeface="Arial" pitchFamily="34" charset="0"/>
              </a:rPr>
              <a:t>Used to repay USD debt</a:t>
            </a:r>
            <a:endParaRPr lang="en-US" altLang="en-US" sz="1400" dirty="0">
              <a:latin typeface="Arial" pitchFamily="34" charset="0"/>
              <a:cs typeface="Arial" pitchFamily="34" charset="0"/>
            </a:endParaRPr>
          </a:p>
        </p:txBody>
      </p:sp>
      <p:cxnSp>
        <p:nvCxnSpPr>
          <p:cNvPr id="45" name="Straight Arrow Connector 44"/>
          <p:cNvCxnSpPr/>
          <p:nvPr/>
        </p:nvCxnSpPr>
        <p:spPr>
          <a:xfrm flipH="1">
            <a:off x="6926854" y="2440156"/>
            <a:ext cx="276508" cy="450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73630" y="1463673"/>
            <a:ext cx="24574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2"/>
          <p:cNvSpPr>
            <a:spLocks noChangeArrowheads="1"/>
          </p:cNvSpPr>
          <p:nvPr/>
        </p:nvSpPr>
        <p:spPr bwMode="auto">
          <a:xfrm>
            <a:off x="1217096" y="5746749"/>
            <a:ext cx="1642601" cy="81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i="1" dirty="0" smtClean="0">
                <a:solidFill>
                  <a:schemeClr val="tx1">
                    <a:lumMod val="75000"/>
                    <a:lumOff val="25000"/>
                  </a:schemeClr>
                </a:solidFill>
                <a:latin typeface="Arial" pitchFamily="34" charset="0"/>
                <a:cs typeface="Arial" pitchFamily="34" charset="0"/>
              </a:rPr>
              <a:t>Can be omitted if USD debt proceeds have already been converted/ invested in EUR assets</a:t>
            </a:r>
            <a:endParaRPr lang="en-US" altLang="en-US" sz="900" i="1" dirty="0">
              <a:solidFill>
                <a:schemeClr val="tx1">
                  <a:lumMod val="75000"/>
                  <a:lumOff val="25000"/>
                </a:schemeClr>
              </a:solidFill>
              <a:latin typeface="Arial" pitchFamily="34" charset="0"/>
              <a:cs typeface="Arial" pitchFamily="34" charset="0"/>
            </a:endParaRPr>
          </a:p>
        </p:txBody>
      </p:sp>
      <p:cxnSp>
        <p:nvCxnSpPr>
          <p:cNvPr id="51" name="Straight Arrow Connector 50"/>
          <p:cNvCxnSpPr/>
          <p:nvPr/>
        </p:nvCxnSpPr>
        <p:spPr>
          <a:xfrm flipV="1">
            <a:off x="2881232" y="5553073"/>
            <a:ext cx="304820" cy="322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47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xfrm>
            <a:off x="274320" y="76200"/>
            <a:ext cx="8410575" cy="822325"/>
          </a:xfrm>
        </p:spPr>
        <p:txBody>
          <a:bodyPr anchor="ctr"/>
          <a:lstStyle/>
          <a:p>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Credit Risk Profile of a Cross-Currency Swap: Significant</a:t>
            </a:r>
          </a:p>
        </p:txBody>
      </p:sp>
      <p:sp>
        <p:nvSpPr>
          <p:cNvPr id="11"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11</a:t>
            </a:fld>
            <a:endParaRPr lang="en-GB" sz="1000" dirty="0">
              <a:solidFill>
                <a:srgbClr val="047A86"/>
              </a:solidFill>
            </a:endParaRPr>
          </a:p>
        </p:txBody>
      </p:sp>
      <p:pic>
        <p:nvPicPr>
          <p:cNvPr id="1026" name="Picture 2" descr="http://www.bionicturtle.com/images/2014/dailypq/T6.413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945" y="3858698"/>
            <a:ext cx="4377551" cy="24852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28600" y="1587500"/>
            <a:ext cx="4572000" cy="488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Tx/>
              <a:buChar char="-"/>
            </a:pPr>
            <a:r>
              <a:rPr lang="en-US" sz="1800" dirty="0" smtClean="0"/>
              <a:t>Potential future exposure (PFE) and therefore CEE (credit-equivalent exposure) </a:t>
            </a:r>
            <a:r>
              <a:rPr lang="en-US" sz="1800" b="1" dirty="0" smtClean="0"/>
              <a:t>increase</a:t>
            </a:r>
            <a:r>
              <a:rPr lang="en-US" sz="1800" dirty="0" smtClean="0"/>
              <a:t> logarithmically (i.e. at a decreasing rate) as transaction tenor increases</a:t>
            </a:r>
          </a:p>
          <a:p>
            <a:pPr lvl="1">
              <a:buFontTx/>
              <a:buChar char="-"/>
            </a:pPr>
            <a:endParaRPr lang="en-US" sz="1000" dirty="0" smtClean="0"/>
          </a:p>
          <a:p>
            <a:pPr lvl="1">
              <a:buFontTx/>
              <a:buChar char="-"/>
            </a:pPr>
            <a:r>
              <a:rPr lang="en-US" sz="1800" dirty="0" smtClean="0"/>
              <a:t>Other parameters driving CEE calculation:</a:t>
            </a:r>
          </a:p>
          <a:p>
            <a:pPr lvl="2">
              <a:buFontTx/>
              <a:buChar char="-"/>
            </a:pPr>
            <a:r>
              <a:rPr lang="en-US" sz="1600" dirty="0" smtClean="0"/>
              <a:t>Currency pair</a:t>
            </a:r>
          </a:p>
          <a:p>
            <a:pPr lvl="2">
              <a:buFontTx/>
              <a:buChar char="-"/>
            </a:pPr>
            <a:r>
              <a:rPr lang="en-US" sz="1600" dirty="0" smtClean="0"/>
              <a:t>Currency volatility</a:t>
            </a:r>
          </a:p>
          <a:p>
            <a:pPr lvl="2">
              <a:buFontTx/>
              <a:buChar char="-"/>
            </a:pPr>
            <a:r>
              <a:rPr lang="en-US" sz="1600" dirty="0" smtClean="0"/>
              <a:t>Transaction size</a:t>
            </a:r>
          </a:p>
          <a:p>
            <a:pPr lvl="1">
              <a:buFontTx/>
              <a:buChar char="-"/>
            </a:pPr>
            <a:endParaRPr lang="en-US" sz="1000" dirty="0"/>
          </a:p>
          <a:p>
            <a:pPr lvl="1">
              <a:buFontTx/>
              <a:buChar char="-"/>
            </a:pPr>
            <a:r>
              <a:rPr lang="en-US" sz="1600" dirty="0" smtClean="0"/>
              <a:t>Simple model: CEE calculated based on </a:t>
            </a:r>
            <a:r>
              <a:rPr lang="en-US" sz="1600" b="1" dirty="0" smtClean="0"/>
              <a:t>credit risk factors </a:t>
            </a:r>
            <a:r>
              <a:rPr lang="en-US" sz="1600" dirty="0" smtClean="0"/>
              <a:t>relevant for each </a:t>
            </a:r>
            <a:br>
              <a:rPr lang="en-US" sz="1600" dirty="0" smtClean="0"/>
            </a:br>
            <a:r>
              <a:rPr lang="en-US" sz="1600" dirty="0" smtClean="0"/>
              <a:t>currency pair at a 95% confidence level. </a:t>
            </a:r>
          </a:p>
          <a:p>
            <a:pPr lvl="1">
              <a:buFontTx/>
              <a:buChar char="-"/>
            </a:pPr>
            <a:endParaRPr lang="en-US" sz="1600" dirty="0" smtClean="0"/>
          </a:p>
        </p:txBody>
      </p:sp>
      <p:graphicFrame>
        <p:nvGraphicFramePr>
          <p:cNvPr id="5" name="Table 4"/>
          <p:cNvGraphicFramePr>
            <a:graphicFrameLocks noGrp="1"/>
          </p:cNvGraphicFramePr>
          <p:nvPr>
            <p:extLst>
              <p:ext uri="{D42A27DB-BD31-4B8C-83A1-F6EECF244321}">
                <p14:modId xmlns:p14="http://schemas.microsoft.com/office/powerpoint/2010/main" val="2783791934"/>
              </p:ext>
            </p:extLst>
          </p:nvPr>
        </p:nvGraphicFramePr>
        <p:xfrm>
          <a:off x="5125320" y="1905000"/>
          <a:ext cx="3352800" cy="1523998"/>
        </p:xfrm>
        <a:graphic>
          <a:graphicData uri="http://schemas.openxmlformats.org/drawingml/2006/table">
            <a:tbl>
              <a:tblPr/>
              <a:tblGrid>
                <a:gridCol w="1117600"/>
                <a:gridCol w="1117600"/>
                <a:gridCol w="1117600"/>
              </a:tblGrid>
              <a:tr h="259645">
                <a:tc>
                  <a:txBody>
                    <a:bodyPr/>
                    <a:lstStyle/>
                    <a:p>
                      <a:pPr algn="l" fontAlgn="b"/>
                      <a:r>
                        <a:rPr lang="en-US" sz="1400" b="1" i="0" u="none" strike="noStrike" dirty="0">
                          <a:solidFill>
                            <a:schemeClr val="bg1"/>
                          </a:solidFill>
                          <a:effectLst/>
                          <a:latin typeface="Arial"/>
                        </a:rPr>
                        <a:t> </a:t>
                      </a:r>
                      <a:r>
                        <a:rPr lang="en-US" sz="1400" b="1" i="0" u="none" strike="noStrike" dirty="0" smtClean="0">
                          <a:solidFill>
                            <a:schemeClr val="bg1"/>
                          </a:solidFill>
                          <a:effectLst/>
                          <a:latin typeface="Arial"/>
                        </a:rPr>
                        <a:t>Tenor</a:t>
                      </a:r>
                      <a:endParaRPr lang="en-US" sz="1400" b="1" i="0" u="none" strike="noStrike" dirty="0">
                        <a:solidFill>
                          <a:schemeClr val="bg1"/>
                        </a:solidFill>
                        <a:effectLst/>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US" sz="1400" b="1" i="0" u="none" strike="noStrike" dirty="0">
                          <a:solidFill>
                            <a:schemeClr val="bg1"/>
                          </a:solidFill>
                          <a:effectLst/>
                          <a:latin typeface="Arial"/>
                        </a:rPr>
                        <a:t>EUR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US" sz="1400" b="1" i="0" u="none" strike="noStrike" dirty="0">
                          <a:solidFill>
                            <a:schemeClr val="bg1"/>
                          </a:solidFill>
                          <a:effectLst/>
                          <a:latin typeface="Arial"/>
                        </a:rPr>
                        <a:t>GBP</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251177">
                <a:tc>
                  <a:txBody>
                    <a:bodyPr/>
                    <a:lstStyle/>
                    <a:p>
                      <a:pPr algn="l" fontAlgn="b"/>
                      <a:r>
                        <a:rPr lang="en-US" sz="1400" b="1" i="0" u="none" strike="noStrike" dirty="0">
                          <a:effectLst/>
                          <a:latin typeface="Arial"/>
                        </a:rPr>
                        <a:t>1y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effectLst/>
                          <a:latin typeface="Arial"/>
                        </a:rPr>
                        <a:t>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177">
                <a:tc>
                  <a:txBody>
                    <a:bodyPr/>
                    <a:lstStyle/>
                    <a:p>
                      <a:pPr algn="l" fontAlgn="b"/>
                      <a:r>
                        <a:rPr lang="en-US" sz="1400" b="1" i="0" u="none" strike="noStrike" dirty="0">
                          <a:effectLst/>
                          <a:latin typeface="Arial"/>
                        </a:rPr>
                        <a:t>2y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effectLst/>
                          <a:latin typeface="Arial"/>
                        </a:rPr>
                        <a:t>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177">
                <a:tc>
                  <a:txBody>
                    <a:bodyPr/>
                    <a:lstStyle/>
                    <a:p>
                      <a:pPr algn="l" fontAlgn="b"/>
                      <a:r>
                        <a:rPr lang="en-US" sz="1400" b="1" i="0" u="none" strike="noStrike" dirty="0">
                          <a:effectLst/>
                          <a:latin typeface="Arial"/>
                        </a:rPr>
                        <a:t>3y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177">
                <a:tc>
                  <a:txBody>
                    <a:bodyPr/>
                    <a:lstStyle/>
                    <a:p>
                      <a:pPr algn="l" fontAlgn="b"/>
                      <a:r>
                        <a:rPr lang="en-US" sz="1400" b="1" i="0" u="none" strike="noStrike" dirty="0">
                          <a:effectLst/>
                          <a:latin typeface="Arial"/>
                        </a:rPr>
                        <a:t>5y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33%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645">
                <a:tc>
                  <a:txBody>
                    <a:bodyPr/>
                    <a:lstStyle/>
                    <a:p>
                      <a:pPr algn="l" fontAlgn="b"/>
                      <a:r>
                        <a:rPr lang="en-US" sz="1400" b="1" i="0" u="none" strike="noStrike" dirty="0">
                          <a:effectLst/>
                          <a:latin typeface="Arial"/>
                        </a:rPr>
                        <a:t>10y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effectLst/>
                          <a:latin typeface="Arial"/>
                        </a:rPr>
                        <a:t>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2"/>
          <p:cNvSpPr>
            <a:spLocks noGrp="1"/>
          </p:cNvSpPr>
          <p:nvPr>
            <p:ph sz="quarter" idx="4294967295"/>
          </p:nvPr>
        </p:nvSpPr>
        <p:spPr>
          <a:xfrm>
            <a:off x="4495800" y="1434152"/>
            <a:ext cx="4494695" cy="457200"/>
          </a:xfrm>
          <a:prstGeom prst="rect">
            <a:avLst/>
          </a:prstGeom>
        </p:spPr>
        <p:txBody>
          <a:bodyPr>
            <a:normAutofit fontScale="92500"/>
          </a:bodyPr>
          <a:lstStyle/>
          <a:p>
            <a:pPr algn="ctr"/>
            <a:r>
              <a:rPr lang="en-US" sz="1400" b="1" dirty="0" smtClean="0">
                <a:solidFill>
                  <a:schemeClr val="tx2"/>
                </a:solidFill>
              </a:rPr>
              <a:t>Example: EUR &amp; GBP </a:t>
            </a:r>
            <a:r>
              <a:rPr lang="en-US" sz="1400" b="1" dirty="0" err="1" smtClean="0">
                <a:solidFill>
                  <a:schemeClr val="tx2"/>
                </a:solidFill>
              </a:rPr>
              <a:t>Xcy</a:t>
            </a:r>
            <a:r>
              <a:rPr lang="en-US" sz="1400" b="1" dirty="0" smtClean="0">
                <a:solidFill>
                  <a:schemeClr val="tx2"/>
                </a:solidFill>
              </a:rPr>
              <a:t> Swap: CEE as % of Notional</a:t>
            </a:r>
          </a:p>
        </p:txBody>
      </p:sp>
      <p:sp>
        <p:nvSpPr>
          <p:cNvPr id="9" name="Content Placeholder 2"/>
          <p:cNvSpPr>
            <a:spLocks noGrp="1"/>
          </p:cNvSpPr>
          <p:nvPr>
            <p:ph sz="quarter" idx="4294967295"/>
          </p:nvPr>
        </p:nvSpPr>
        <p:spPr>
          <a:xfrm>
            <a:off x="4681183" y="3856632"/>
            <a:ext cx="4220570" cy="457200"/>
          </a:xfrm>
          <a:prstGeom prst="rect">
            <a:avLst/>
          </a:prstGeom>
          <a:solidFill>
            <a:schemeClr val="bg1"/>
          </a:solidFill>
        </p:spPr>
        <p:txBody>
          <a:bodyPr>
            <a:normAutofit fontScale="92500"/>
          </a:bodyPr>
          <a:lstStyle/>
          <a:p>
            <a:r>
              <a:rPr lang="en-US" sz="1400" b="1" dirty="0" smtClean="0">
                <a:solidFill>
                  <a:schemeClr val="tx2"/>
                </a:solidFill>
              </a:rPr>
              <a:t>Cross-currency Swap: Potential Future Exposure</a:t>
            </a:r>
          </a:p>
        </p:txBody>
      </p:sp>
    </p:spTree>
    <p:extLst>
      <p:ext uri="{BB962C8B-B14F-4D97-AF65-F5344CB8AC3E}">
        <p14:creationId xmlns:p14="http://schemas.microsoft.com/office/powerpoint/2010/main" val="2496845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33374" y="1141412"/>
            <a:ext cx="8429625" cy="4954588"/>
          </a:xfrm>
        </p:spPr>
        <p:txBody>
          <a:bodyPr/>
          <a:lstStyle/>
          <a:p>
            <a:r>
              <a:rPr lang="en-US" sz="1400" dirty="0"/>
              <a:t>Marked-to-market on balance sheet</a:t>
            </a:r>
          </a:p>
          <a:p>
            <a:pPr lvl="1"/>
            <a:r>
              <a:rPr lang="en-US" dirty="0"/>
              <a:t>Through P&amp;L, with no hedge accounting</a:t>
            </a:r>
          </a:p>
          <a:p>
            <a:pPr lvl="1"/>
            <a:r>
              <a:rPr lang="en-US" dirty="0"/>
              <a:t>Through OCI, with cash flow </a:t>
            </a:r>
            <a:r>
              <a:rPr lang="en-US" dirty="0" smtClean="0"/>
              <a:t>or net investment hedge accounting</a:t>
            </a:r>
            <a:endParaRPr lang="en-US" dirty="0"/>
          </a:p>
          <a:p>
            <a:r>
              <a:rPr lang="en-US" sz="1400" b="1" dirty="0"/>
              <a:t>Functional currency </a:t>
            </a:r>
            <a:r>
              <a:rPr lang="en-US" sz="1400" dirty="0"/>
              <a:t>of entity plays a significant role</a:t>
            </a:r>
          </a:p>
          <a:p>
            <a:r>
              <a:rPr lang="en-US" sz="1400" dirty="0" smtClean="0"/>
              <a:t>Value of swap affected by changes in:</a:t>
            </a:r>
          </a:p>
          <a:p>
            <a:pPr lvl="1"/>
            <a:r>
              <a:rPr lang="en-US" b="1" dirty="0" smtClean="0"/>
              <a:t>Spot</a:t>
            </a:r>
            <a:r>
              <a:rPr lang="en-US" dirty="0" smtClean="0"/>
              <a:t> </a:t>
            </a:r>
            <a:r>
              <a:rPr lang="en-US" dirty="0"/>
              <a:t>exchange rate, </a:t>
            </a:r>
          </a:p>
          <a:p>
            <a:pPr lvl="1"/>
            <a:r>
              <a:rPr lang="en-US" b="1" dirty="0" smtClean="0"/>
              <a:t>Interest </a:t>
            </a:r>
            <a:r>
              <a:rPr lang="en-US" b="1" dirty="0"/>
              <a:t>rates </a:t>
            </a:r>
            <a:r>
              <a:rPr lang="en-US" dirty="0"/>
              <a:t>in each of two currencies, and </a:t>
            </a:r>
          </a:p>
          <a:p>
            <a:pPr lvl="1"/>
            <a:r>
              <a:rPr lang="en-US" dirty="0" smtClean="0"/>
              <a:t>Cross </a:t>
            </a:r>
            <a:r>
              <a:rPr lang="en-US" dirty="0"/>
              <a:t>currency </a:t>
            </a:r>
            <a:r>
              <a:rPr lang="en-US" b="1" dirty="0"/>
              <a:t>basis</a:t>
            </a:r>
          </a:p>
          <a:p>
            <a:r>
              <a:rPr lang="en-US" sz="1400" b="1" dirty="0" smtClean="0"/>
              <a:t>Potential Hedge accounting designations:</a:t>
            </a:r>
            <a:endParaRPr lang="en-US" sz="1400" b="1" dirty="0"/>
          </a:p>
          <a:p>
            <a:endParaRPr lang="en-US" sz="2000" dirty="0" smtClean="0"/>
          </a:p>
          <a:p>
            <a:endParaRPr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3935398514"/>
              </p:ext>
            </p:extLst>
          </p:nvPr>
        </p:nvGraphicFramePr>
        <p:xfrm>
          <a:off x="457200" y="3860800"/>
          <a:ext cx="8102475" cy="2225040"/>
        </p:xfrm>
        <a:graphic>
          <a:graphicData uri="http://schemas.openxmlformats.org/drawingml/2006/table">
            <a:tbl>
              <a:tblPr firstRow="1" bandRow="1">
                <a:tableStyleId>{5C22544A-7EE6-4342-B048-85BDC9FD1C3A}</a:tableStyleId>
              </a:tblPr>
              <a:tblGrid>
                <a:gridCol w="1981200"/>
                <a:gridCol w="2864604"/>
                <a:gridCol w="3256671"/>
              </a:tblGrid>
              <a:tr h="370840">
                <a:tc>
                  <a:txBody>
                    <a:bodyPr/>
                    <a:lstStyle/>
                    <a:p>
                      <a:pPr algn="ctr"/>
                      <a:r>
                        <a:rPr lang="en-US" sz="1400" dirty="0" smtClean="0"/>
                        <a:t>Hedged Item</a:t>
                      </a:r>
                      <a:endParaRPr lang="en-US" sz="1400" dirty="0"/>
                    </a:p>
                  </a:txBody>
                  <a:tcPr anchor="ctr">
                    <a:solidFill>
                      <a:schemeClr val="tx2"/>
                    </a:solidFill>
                  </a:tcPr>
                </a:tc>
                <a:tc>
                  <a:txBody>
                    <a:bodyPr/>
                    <a:lstStyle/>
                    <a:p>
                      <a:pPr algn="ctr"/>
                      <a:r>
                        <a:rPr lang="en-US" sz="1400" dirty="0" smtClean="0"/>
                        <a:t>Converted</a:t>
                      </a:r>
                      <a:r>
                        <a:rPr lang="en-US" sz="1400" baseline="0" dirty="0" smtClean="0"/>
                        <a:t> To</a:t>
                      </a:r>
                      <a:endParaRPr lang="en-US" sz="1400" dirty="0"/>
                    </a:p>
                  </a:txBody>
                  <a:tcPr anchor="ctr">
                    <a:solidFill>
                      <a:schemeClr val="tx2"/>
                    </a:solidFill>
                  </a:tcPr>
                </a:tc>
                <a:tc>
                  <a:txBody>
                    <a:bodyPr/>
                    <a:lstStyle/>
                    <a:p>
                      <a:pPr algn="ctr"/>
                      <a:r>
                        <a:rPr lang="en-US" sz="1400" dirty="0" smtClean="0"/>
                        <a:t>Accounting Designation</a:t>
                      </a:r>
                      <a:endParaRPr lang="en-US" sz="1400" dirty="0"/>
                    </a:p>
                  </a:txBody>
                  <a:tcPr anchor="ctr">
                    <a:solidFill>
                      <a:schemeClr val="tx2"/>
                    </a:solidFill>
                  </a:tcPr>
                </a:tc>
              </a:tr>
              <a:tr h="370840">
                <a:tc>
                  <a:txBody>
                    <a:bodyPr/>
                    <a:lstStyle/>
                    <a:p>
                      <a:pPr algn="ctr"/>
                      <a:r>
                        <a:rPr lang="en-US" sz="1400" dirty="0" smtClean="0"/>
                        <a:t>FX Fixed-rate</a:t>
                      </a:r>
                      <a:endParaRPr lang="en-US" sz="1400" dirty="0"/>
                    </a:p>
                  </a:txBody>
                  <a:tcPr anchor="ctr"/>
                </a:tc>
                <a:tc>
                  <a:txBody>
                    <a:bodyPr/>
                    <a:lstStyle/>
                    <a:p>
                      <a:pPr algn="ctr"/>
                      <a:r>
                        <a:rPr lang="en-US" sz="1400" dirty="0" smtClean="0"/>
                        <a:t>Floating-rate,</a:t>
                      </a:r>
                      <a:r>
                        <a:rPr lang="en-US" sz="1400" baseline="0" dirty="0" smtClean="0"/>
                        <a:t> functional </a:t>
                      </a:r>
                      <a:r>
                        <a:rPr lang="en-US" sz="1400" baseline="0" dirty="0" err="1" smtClean="0"/>
                        <a:t>ccy</a:t>
                      </a:r>
                      <a:endParaRPr lang="en-US" sz="1400" dirty="0"/>
                    </a:p>
                  </a:txBody>
                  <a:tcPr anchor="ctr"/>
                </a:tc>
                <a:tc>
                  <a:txBody>
                    <a:bodyPr/>
                    <a:lstStyle/>
                    <a:p>
                      <a:pPr algn="ctr"/>
                      <a:r>
                        <a:rPr lang="en-US" sz="1400" dirty="0" smtClean="0"/>
                        <a:t>FX and IR Fair value hedge</a:t>
                      </a:r>
                      <a:endParaRPr lang="en-US" sz="1400" dirty="0"/>
                    </a:p>
                  </a:txBody>
                  <a:tcPr anchor="ctr"/>
                </a:tc>
              </a:tr>
              <a:tr h="370840">
                <a:tc>
                  <a:txBody>
                    <a:bodyPr/>
                    <a:lstStyle/>
                    <a:p>
                      <a:pPr algn="ctr"/>
                      <a:r>
                        <a:rPr lang="en-US" sz="1400" dirty="0" smtClean="0"/>
                        <a:t>FX Floating-rate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Floating-rate,</a:t>
                      </a:r>
                      <a:r>
                        <a:rPr lang="en-US" sz="1400" baseline="0" dirty="0" smtClean="0"/>
                        <a:t> functional </a:t>
                      </a:r>
                      <a:r>
                        <a:rPr lang="en-US" sz="1400" baseline="0" dirty="0" err="1" smtClean="0"/>
                        <a:t>ccy</a:t>
                      </a:r>
                      <a:endParaRPr lang="en-US" sz="1400" dirty="0" smtClean="0"/>
                    </a:p>
                  </a:txBody>
                  <a:tcPr anchor="ctr"/>
                </a:tc>
                <a:tc>
                  <a:txBody>
                    <a:bodyPr/>
                    <a:lstStyle/>
                    <a:p>
                      <a:pPr algn="ctr"/>
                      <a:r>
                        <a:rPr lang="en-US" sz="1400" dirty="0" smtClean="0"/>
                        <a:t>FX Fair value hedge</a:t>
                      </a:r>
                      <a:endParaRPr lang="en-US" sz="1400" dirty="0"/>
                    </a:p>
                  </a:txBody>
                  <a:tcPr anchor="ctr"/>
                </a:tc>
              </a:tr>
              <a:tr h="370840">
                <a:tc>
                  <a:txBody>
                    <a:bodyPr/>
                    <a:lstStyle/>
                    <a:p>
                      <a:pPr algn="ctr"/>
                      <a:r>
                        <a:rPr lang="en-US" sz="1400" dirty="0" smtClean="0"/>
                        <a:t>FX Fixed-rate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Fixed-rate,</a:t>
                      </a:r>
                      <a:r>
                        <a:rPr lang="en-US" sz="1400" baseline="0" dirty="0" smtClean="0"/>
                        <a:t> functional </a:t>
                      </a:r>
                      <a:r>
                        <a:rPr lang="en-US" sz="1400" baseline="0" dirty="0" err="1" smtClean="0"/>
                        <a:t>ccy</a:t>
                      </a:r>
                      <a:endParaRPr lang="en-U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FX Cash</a:t>
                      </a:r>
                      <a:r>
                        <a:rPr lang="en-US" sz="1400" baseline="0" dirty="0" smtClean="0"/>
                        <a:t> flow hedge</a:t>
                      </a:r>
                      <a:endParaRPr lang="en-US" sz="1400" dirty="0" smtClean="0"/>
                    </a:p>
                  </a:txBody>
                  <a:tcPr anchor="ctr"/>
                </a:tc>
              </a:tr>
              <a:tr h="370840">
                <a:tc>
                  <a:txBody>
                    <a:bodyPr/>
                    <a:lstStyle/>
                    <a:p>
                      <a:pPr algn="ctr"/>
                      <a:r>
                        <a:rPr lang="en-US" sz="1400" dirty="0" smtClean="0"/>
                        <a:t>FX Floating-rate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Fixed-rate,</a:t>
                      </a:r>
                      <a:r>
                        <a:rPr lang="en-US" sz="1400" baseline="0" dirty="0" smtClean="0"/>
                        <a:t> functional </a:t>
                      </a:r>
                      <a:r>
                        <a:rPr lang="en-US" sz="1400" baseline="0" dirty="0" err="1" smtClean="0"/>
                        <a:t>ccy</a:t>
                      </a:r>
                      <a:endParaRPr lang="en-US" sz="1400" dirty="0" smtClean="0"/>
                    </a:p>
                  </a:txBody>
                  <a:tcPr anchor="ctr"/>
                </a:tc>
                <a:tc>
                  <a:txBody>
                    <a:bodyPr/>
                    <a:lstStyle/>
                    <a:p>
                      <a:pPr algn="ctr"/>
                      <a:r>
                        <a:rPr lang="en-US" sz="1400" dirty="0" smtClean="0"/>
                        <a:t>FX and</a:t>
                      </a:r>
                      <a:r>
                        <a:rPr lang="en-US" sz="1400" baseline="0" dirty="0" smtClean="0"/>
                        <a:t> IR Cash flow hedge</a:t>
                      </a:r>
                      <a:endParaRPr lang="en-US" sz="1400" dirty="0"/>
                    </a:p>
                  </a:txBody>
                  <a:tcPr anchor="ctr"/>
                </a:tc>
              </a:tr>
              <a:tr h="370840">
                <a:tc>
                  <a:txBody>
                    <a:bodyPr/>
                    <a:lstStyle/>
                    <a:p>
                      <a:pPr algn="ctr"/>
                      <a:r>
                        <a:rPr lang="en-US" sz="1400" dirty="0" smtClean="0"/>
                        <a:t>Foreign investment</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Functional</a:t>
                      </a:r>
                      <a:r>
                        <a:rPr lang="en-US" sz="1400" baseline="0" dirty="0" smtClean="0"/>
                        <a:t> </a:t>
                      </a:r>
                      <a:r>
                        <a:rPr lang="en-US" sz="1400" baseline="0" dirty="0" err="1" smtClean="0"/>
                        <a:t>ccy</a:t>
                      </a:r>
                      <a:r>
                        <a:rPr lang="en-US" sz="1400" baseline="0" dirty="0" smtClean="0"/>
                        <a:t> equivalent</a:t>
                      </a:r>
                      <a:endParaRPr lang="en-US" sz="1400" dirty="0" smtClean="0"/>
                    </a:p>
                  </a:txBody>
                  <a:tcPr anchor="ctr"/>
                </a:tc>
                <a:tc>
                  <a:txBody>
                    <a:bodyPr/>
                    <a:lstStyle/>
                    <a:p>
                      <a:pPr algn="ctr"/>
                      <a:r>
                        <a:rPr lang="en-US" sz="1400" dirty="0" smtClean="0"/>
                        <a:t>Net investment hedge</a:t>
                      </a:r>
                      <a:endParaRPr lang="en-US" sz="1400" dirty="0"/>
                    </a:p>
                  </a:txBody>
                  <a:tcPr anchor="ctr"/>
                </a:tc>
              </a:tr>
            </a:tbl>
          </a:graphicData>
        </a:graphic>
      </p:graphicFrame>
      <p:sp>
        <p:nvSpPr>
          <p:cNvPr id="4" name="Title 3"/>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Accounting for Cross Currency Swaps</a:t>
            </a:r>
          </a:p>
        </p:txBody>
      </p:sp>
      <p:sp>
        <p:nvSpPr>
          <p:cNvPr id="6"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12</a:t>
            </a:fld>
            <a:endParaRPr lang="en-GB" sz="1000" dirty="0">
              <a:solidFill>
                <a:srgbClr val="047A86"/>
              </a:solidFill>
            </a:endParaRPr>
          </a:p>
        </p:txBody>
      </p:sp>
    </p:spTree>
    <p:extLst>
      <p:ext uri="{BB962C8B-B14F-4D97-AF65-F5344CB8AC3E}">
        <p14:creationId xmlns:p14="http://schemas.microsoft.com/office/powerpoint/2010/main" val="236502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bwMode="auto">
          <a:xfrm>
            <a:off x="274320" y="201157"/>
            <a:ext cx="8410575" cy="822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b="1">
                <a:solidFill>
                  <a:schemeClr val="accent1">
                    <a:lumMod val="50000"/>
                  </a:schemeClr>
                </a:solidFill>
                <a:latin typeface="Arial" pitchFamily="34" charset="0"/>
                <a:ea typeface="+mj-ea"/>
                <a:cs typeface="Arial" pitchFamily="34" charset="0"/>
              </a:defRPr>
            </a:lvl1pPr>
            <a:lvl2pPr eaLnBrk="0" fontAlgn="base" hangingPunct="0">
              <a:spcBef>
                <a:spcPct val="0"/>
              </a:spcBef>
              <a:spcAft>
                <a:spcPct val="0"/>
              </a:spcAft>
              <a:defRPr sz="2000" b="1">
                <a:solidFill>
                  <a:srgbClr val="003E7E"/>
                </a:solidFill>
                <a:latin typeface="Arial" charset="0"/>
                <a:cs typeface="Arial" charset="0"/>
              </a:defRPr>
            </a:lvl2pPr>
            <a:lvl3pPr eaLnBrk="0" fontAlgn="base" hangingPunct="0">
              <a:spcBef>
                <a:spcPct val="0"/>
              </a:spcBef>
              <a:spcAft>
                <a:spcPct val="0"/>
              </a:spcAft>
              <a:defRPr sz="2000" b="1">
                <a:solidFill>
                  <a:srgbClr val="003E7E"/>
                </a:solidFill>
                <a:latin typeface="Arial" charset="0"/>
                <a:cs typeface="Arial" charset="0"/>
              </a:defRPr>
            </a:lvl3pPr>
            <a:lvl4pPr eaLnBrk="0" fontAlgn="base" hangingPunct="0">
              <a:spcBef>
                <a:spcPct val="0"/>
              </a:spcBef>
              <a:spcAft>
                <a:spcPct val="0"/>
              </a:spcAft>
              <a:defRPr sz="2000" b="1">
                <a:solidFill>
                  <a:srgbClr val="003E7E"/>
                </a:solidFill>
                <a:latin typeface="Arial" charset="0"/>
                <a:cs typeface="Arial" charset="0"/>
              </a:defRPr>
            </a:lvl4pPr>
            <a:lvl5pPr eaLnBrk="0" fontAlgn="base" hangingPunct="0">
              <a:spcBef>
                <a:spcPct val="0"/>
              </a:spcBef>
              <a:spcAft>
                <a:spcPct val="0"/>
              </a:spcAft>
              <a:defRPr sz="2000" b="1">
                <a:solidFill>
                  <a:srgbClr val="003E7E"/>
                </a:solidFill>
                <a:latin typeface="Arial" charset="0"/>
                <a:cs typeface="Arial" charset="0"/>
              </a:defRPr>
            </a:lvl5pPr>
            <a:lvl6pPr marL="457200" fontAlgn="base">
              <a:spcBef>
                <a:spcPct val="0"/>
              </a:spcBef>
              <a:spcAft>
                <a:spcPct val="0"/>
              </a:spcAft>
              <a:defRPr sz="2000" b="1">
                <a:solidFill>
                  <a:srgbClr val="003E7E"/>
                </a:solidFill>
                <a:latin typeface="Arial" charset="0"/>
                <a:cs typeface="Arial" charset="0"/>
              </a:defRPr>
            </a:lvl6pPr>
            <a:lvl7pPr marL="914400" fontAlgn="base">
              <a:spcBef>
                <a:spcPct val="0"/>
              </a:spcBef>
              <a:spcAft>
                <a:spcPct val="0"/>
              </a:spcAft>
              <a:defRPr sz="2000" b="1">
                <a:solidFill>
                  <a:srgbClr val="003E7E"/>
                </a:solidFill>
                <a:latin typeface="Arial" charset="0"/>
                <a:cs typeface="Arial" charset="0"/>
              </a:defRPr>
            </a:lvl7pPr>
            <a:lvl8pPr marL="1371600" fontAlgn="base">
              <a:spcBef>
                <a:spcPct val="0"/>
              </a:spcBef>
              <a:spcAft>
                <a:spcPct val="0"/>
              </a:spcAft>
              <a:defRPr sz="2000" b="1">
                <a:solidFill>
                  <a:srgbClr val="003E7E"/>
                </a:solidFill>
                <a:latin typeface="Arial" charset="0"/>
                <a:cs typeface="Arial" charset="0"/>
              </a:defRPr>
            </a:lvl8pPr>
            <a:lvl9pPr marL="1828800" fontAlgn="base">
              <a:spcBef>
                <a:spcPct val="0"/>
              </a:spcBef>
              <a:spcAft>
                <a:spcPct val="0"/>
              </a:spcAft>
              <a:defRPr sz="2000" b="1">
                <a:solidFill>
                  <a:srgbClr val="003E7E"/>
                </a:solidFill>
                <a:latin typeface="Arial" charset="0"/>
                <a:cs typeface="Arial" charset="0"/>
              </a:defRPr>
            </a:lvl9pPr>
          </a:lstStyle>
          <a:p>
            <a:r>
              <a:rPr lang="en-US" altLang="en-US" dirty="0"/>
              <a:t>Hedge </a:t>
            </a:r>
            <a:r>
              <a:rPr lang="en-US" altLang="en-US" dirty="0" smtClean="0"/>
              <a:t>Accounting: Net Investment in Europe</a:t>
            </a:r>
            <a:endParaRPr lang="en-US" altLang="en-US" dirty="0"/>
          </a:p>
        </p:txBody>
      </p:sp>
      <p:sp>
        <p:nvSpPr>
          <p:cNvPr id="42" name="Rectangle 3"/>
          <p:cNvSpPr txBox="1">
            <a:spLocks noChangeArrowheads="1"/>
          </p:cNvSpPr>
          <p:nvPr/>
        </p:nvSpPr>
        <p:spPr bwMode="auto">
          <a:xfrm>
            <a:off x="174625" y="1196975"/>
            <a:ext cx="840263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SzPct val="125000"/>
              <a:buFont typeface="Wingdings" pitchFamily="2" charset="2"/>
              <a:buChar char="§"/>
              <a:defRPr sz="1100">
                <a:solidFill>
                  <a:srgbClr val="000066"/>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
              <a:defRPr sz="1100">
                <a:solidFill>
                  <a:srgbClr val="000066"/>
                </a:solidFill>
                <a:latin typeface="+mn-lt"/>
              </a:defRPr>
            </a:lvl2pPr>
            <a:lvl3pPr marL="1143000" indent="-228600" algn="l" rtl="0" eaLnBrk="0" fontAlgn="base" hangingPunct="0">
              <a:spcBef>
                <a:spcPct val="20000"/>
              </a:spcBef>
              <a:spcAft>
                <a:spcPct val="0"/>
              </a:spcAft>
              <a:buSzPct val="125000"/>
              <a:buFont typeface="Wingdings" pitchFamily="2" charset="2"/>
              <a:buChar char="§"/>
              <a:defRPr sz="1100">
                <a:solidFill>
                  <a:srgbClr val="000066"/>
                </a:solidFill>
                <a:latin typeface="+mn-lt"/>
              </a:defRPr>
            </a:lvl3pPr>
            <a:lvl4pPr marL="1600200" indent="-228600" algn="l" rtl="0" eaLnBrk="0" fontAlgn="base" hangingPunct="0">
              <a:spcBef>
                <a:spcPct val="20000"/>
              </a:spcBef>
              <a:spcAft>
                <a:spcPct val="0"/>
              </a:spcAft>
              <a:buSzPct val="125000"/>
              <a:buFont typeface="Wingdings" pitchFamily="2" charset="2"/>
              <a:buChar char="§"/>
              <a:defRPr sz="1100">
                <a:solidFill>
                  <a:srgbClr val="000066"/>
                </a:solidFill>
                <a:latin typeface="+mn-lt"/>
              </a:defRPr>
            </a:lvl4pPr>
            <a:lvl5pPr marL="2057400" indent="-228600" algn="l" rtl="0" eaLnBrk="0" fontAlgn="base" hangingPunct="0">
              <a:spcBef>
                <a:spcPct val="20000"/>
              </a:spcBef>
              <a:spcAft>
                <a:spcPct val="0"/>
              </a:spcAft>
              <a:buSzPct val="125000"/>
              <a:buFont typeface="Wingdings" pitchFamily="2" charset="2"/>
              <a:buChar char="§"/>
              <a:defRPr sz="1100">
                <a:solidFill>
                  <a:srgbClr val="000066"/>
                </a:solidFill>
                <a:latin typeface="+mn-lt"/>
              </a:defRPr>
            </a:lvl5pPr>
            <a:lvl6pPr marL="2514600" indent="-228600" algn="l" rtl="0" fontAlgn="base">
              <a:spcBef>
                <a:spcPct val="20000"/>
              </a:spcBef>
              <a:spcAft>
                <a:spcPct val="0"/>
              </a:spcAft>
              <a:buSzPct val="125000"/>
              <a:buFont typeface="Wingdings" pitchFamily="2" charset="2"/>
              <a:buChar char="§"/>
              <a:defRPr sz="1100">
                <a:solidFill>
                  <a:srgbClr val="000066"/>
                </a:solidFill>
                <a:latin typeface="+mn-lt"/>
              </a:defRPr>
            </a:lvl6pPr>
            <a:lvl7pPr marL="2971800" indent="-228600" algn="l" rtl="0" fontAlgn="base">
              <a:spcBef>
                <a:spcPct val="20000"/>
              </a:spcBef>
              <a:spcAft>
                <a:spcPct val="0"/>
              </a:spcAft>
              <a:buSzPct val="125000"/>
              <a:buFont typeface="Wingdings" pitchFamily="2" charset="2"/>
              <a:buChar char="§"/>
              <a:defRPr sz="1100">
                <a:solidFill>
                  <a:srgbClr val="000066"/>
                </a:solidFill>
                <a:latin typeface="+mn-lt"/>
              </a:defRPr>
            </a:lvl7pPr>
            <a:lvl8pPr marL="3429000" indent="-228600" algn="l" rtl="0" fontAlgn="base">
              <a:spcBef>
                <a:spcPct val="20000"/>
              </a:spcBef>
              <a:spcAft>
                <a:spcPct val="0"/>
              </a:spcAft>
              <a:buSzPct val="125000"/>
              <a:buFont typeface="Wingdings" pitchFamily="2" charset="2"/>
              <a:buChar char="§"/>
              <a:defRPr sz="1100">
                <a:solidFill>
                  <a:srgbClr val="000066"/>
                </a:solidFill>
                <a:latin typeface="+mn-lt"/>
              </a:defRPr>
            </a:lvl8pPr>
            <a:lvl9pPr marL="3886200" indent="-228600" algn="l" rtl="0" fontAlgn="base">
              <a:spcBef>
                <a:spcPct val="20000"/>
              </a:spcBef>
              <a:spcAft>
                <a:spcPct val="0"/>
              </a:spcAft>
              <a:buSzPct val="125000"/>
              <a:buFont typeface="Wingdings" pitchFamily="2" charset="2"/>
              <a:buChar char="§"/>
              <a:defRPr sz="1100">
                <a:solidFill>
                  <a:srgbClr val="000066"/>
                </a:solidFill>
                <a:latin typeface="+mn-lt"/>
              </a:defRPr>
            </a:lvl9pPr>
          </a:lstStyle>
          <a:p>
            <a:pPr eaLnBrk="1" hangingPunct="1">
              <a:buClr>
                <a:schemeClr val="accent2"/>
              </a:buClr>
              <a:defRPr/>
            </a:pPr>
            <a:r>
              <a:rPr lang="en-US" altLang="en-US" sz="1400" kern="0" dirty="0" smtClean="0">
                <a:solidFill>
                  <a:schemeClr val="tx1"/>
                </a:solidFill>
              </a:rPr>
              <a:t>Cross Currency Swaps qualify for </a:t>
            </a:r>
            <a:r>
              <a:rPr lang="en-US" altLang="en-US" sz="1400" b="1" kern="0" dirty="0" smtClean="0">
                <a:solidFill>
                  <a:schemeClr val="tx1"/>
                </a:solidFill>
              </a:rPr>
              <a:t>hedge accounting </a:t>
            </a:r>
            <a:r>
              <a:rPr lang="en-US" altLang="en-US" sz="1400" kern="0" dirty="0" smtClean="0">
                <a:solidFill>
                  <a:schemeClr val="tx1"/>
                </a:solidFill>
              </a:rPr>
              <a:t>under certain conditions</a:t>
            </a:r>
          </a:p>
          <a:p>
            <a:pPr eaLnBrk="1" hangingPunct="1">
              <a:buClr>
                <a:schemeClr val="accent2"/>
              </a:buClr>
              <a:defRPr/>
            </a:pPr>
            <a:r>
              <a:rPr lang="en-US" altLang="en-US" sz="1400" kern="0" dirty="0" smtClean="0">
                <a:solidFill>
                  <a:schemeClr val="tx1"/>
                </a:solidFill>
              </a:rPr>
              <a:t>The swap can be designated as a hedge of ABC’s net investments in its European foreign operation</a:t>
            </a:r>
          </a:p>
          <a:p>
            <a:pPr eaLnBrk="1" hangingPunct="1">
              <a:buClr>
                <a:schemeClr val="accent2"/>
              </a:buClr>
              <a:defRPr/>
            </a:pPr>
            <a:r>
              <a:rPr lang="en-US" altLang="en-US" sz="1400" kern="0" dirty="0" smtClean="0">
                <a:solidFill>
                  <a:schemeClr val="tx1"/>
                </a:solidFill>
              </a:rPr>
              <a:t>Cross currency mark to market is recorded through CTA as part of OCI, offsetting changes in value of the EUR-denominated investment</a:t>
            </a:r>
          </a:p>
          <a:p>
            <a:pPr marL="0" indent="0" eaLnBrk="1" hangingPunct="1">
              <a:buClr>
                <a:schemeClr val="accent2"/>
              </a:buClr>
              <a:buNone/>
              <a:defRPr/>
            </a:pPr>
            <a:endParaRPr lang="en-US" altLang="en-US" sz="1200" kern="0" dirty="0">
              <a:solidFill>
                <a:schemeClr val="tx1"/>
              </a:solidFill>
            </a:endParaRPr>
          </a:p>
          <a:p>
            <a:pPr marL="0" indent="0" eaLnBrk="1" hangingPunct="1">
              <a:buClr>
                <a:schemeClr val="accent2"/>
              </a:buClr>
              <a:buNone/>
              <a:defRPr/>
            </a:pPr>
            <a:r>
              <a:rPr lang="en-US" altLang="en-US" sz="1800" b="1" dirty="0">
                <a:solidFill>
                  <a:schemeClr val="accent5"/>
                </a:solidFill>
                <a:latin typeface="Arial" pitchFamily="34" charset="0"/>
                <a:cs typeface="Arial" pitchFamily="34" charset="0"/>
              </a:rPr>
              <a:t>Conditions for Successfully Applying </a:t>
            </a:r>
            <a:r>
              <a:rPr lang="en-US" altLang="en-US" sz="1800" b="1" dirty="0" smtClean="0">
                <a:solidFill>
                  <a:schemeClr val="accent5"/>
                </a:solidFill>
                <a:latin typeface="Arial" pitchFamily="34" charset="0"/>
                <a:cs typeface="Arial" pitchFamily="34" charset="0"/>
              </a:rPr>
              <a:t>Hedge </a:t>
            </a:r>
            <a:r>
              <a:rPr lang="en-US" altLang="en-US" sz="1800" b="1" dirty="0">
                <a:solidFill>
                  <a:schemeClr val="accent5"/>
                </a:solidFill>
                <a:latin typeface="Arial" pitchFamily="34" charset="0"/>
                <a:cs typeface="Arial" pitchFamily="34" charset="0"/>
              </a:rPr>
              <a:t>Accounting</a:t>
            </a:r>
            <a:endParaRPr lang="en-GB" altLang="en-US" sz="1800" b="1" dirty="0">
              <a:solidFill>
                <a:schemeClr val="accent5"/>
              </a:solidFill>
              <a:latin typeface="Arial" pitchFamily="34" charset="0"/>
              <a:cs typeface="Arial" pitchFamily="34" charset="0"/>
            </a:endParaRPr>
          </a:p>
          <a:p>
            <a:pPr eaLnBrk="1" hangingPunct="1">
              <a:buClr>
                <a:schemeClr val="accent2"/>
              </a:buClr>
              <a:defRPr/>
            </a:pPr>
            <a:endParaRPr lang="en-US" altLang="en-US" sz="1200" kern="0" dirty="0" smtClean="0">
              <a:solidFill>
                <a:schemeClr val="tx1"/>
              </a:solidFill>
            </a:endParaRPr>
          </a:p>
          <a:p>
            <a:pPr eaLnBrk="1" hangingPunct="1">
              <a:buClr>
                <a:schemeClr val="accent2"/>
              </a:buClr>
              <a:defRPr/>
            </a:pPr>
            <a:r>
              <a:rPr lang="en-US" altLang="en-US" sz="1400" kern="0" dirty="0" smtClean="0">
                <a:solidFill>
                  <a:schemeClr val="tx1"/>
                </a:solidFill>
              </a:rPr>
              <a:t>European subsidiary must have EUR functional currency</a:t>
            </a:r>
          </a:p>
          <a:p>
            <a:pPr eaLnBrk="1" hangingPunct="1">
              <a:buClr>
                <a:schemeClr val="accent2"/>
              </a:buClr>
              <a:defRPr/>
            </a:pPr>
            <a:r>
              <a:rPr lang="en-US" altLang="en-US" sz="1400" kern="0" dirty="0" smtClean="0">
                <a:solidFill>
                  <a:schemeClr val="tx1"/>
                </a:solidFill>
              </a:rPr>
              <a:t>Starting value of EUR investment value designated as hedged must be no less than Cross Currency Swap notional – EUR leg</a:t>
            </a:r>
            <a:endParaRPr lang="en-US" altLang="en-US" sz="1400" kern="0" dirty="0">
              <a:solidFill>
                <a:schemeClr val="tx1"/>
              </a:solidFill>
            </a:endParaRPr>
          </a:p>
          <a:p>
            <a:pPr eaLnBrk="1" hangingPunct="1">
              <a:buClr>
                <a:schemeClr val="accent2"/>
              </a:buClr>
              <a:defRPr/>
            </a:pPr>
            <a:r>
              <a:rPr lang="en-US" altLang="en-US" sz="1400" kern="0" dirty="0" smtClean="0">
                <a:solidFill>
                  <a:schemeClr val="tx1"/>
                </a:solidFill>
              </a:rPr>
              <a:t>ABC must document at inception all key requirements of ASC 815, such as description of hedging instrument, hedged item, method for testing the effectiveness of the hedging relationship</a:t>
            </a:r>
          </a:p>
          <a:p>
            <a:pPr eaLnBrk="1" hangingPunct="1">
              <a:buClr>
                <a:schemeClr val="accent2"/>
              </a:buClr>
              <a:defRPr/>
            </a:pPr>
            <a:endParaRPr lang="en-US" altLang="en-US" sz="1400" kern="0" dirty="0">
              <a:solidFill>
                <a:schemeClr val="tx1"/>
              </a:solidFill>
            </a:endParaRPr>
          </a:p>
          <a:p>
            <a:pPr eaLnBrk="1" hangingPunct="1">
              <a:buClr>
                <a:schemeClr val="accent2"/>
              </a:buClr>
              <a:defRPr/>
            </a:pPr>
            <a:r>
              <a:rPr lang="en-US" altLang="en-US" sz="1400" kern="0" dirty="0">
                <a:solidFill>
                  <a:schemeClr val="tx1"/>
                </a:solidFill>
              </a:rPr>
              <a:t>Two methods permitted by ASC </a:t>
            </a:r>
            <a:r>
              <a:rPr lang="en-US" altLang="en-US" sz="1400" kern="0" dirty="0" smtClean="0">
                <a:solidFill>
                  <a:schemeClr val="tx1"/>
                </a:solidFill>
              </a:rPr>
              <a:t>815 (must </a:t>
            </a:r>
            <a:r>
              <a:rPr lang="en-US" altLang="en-US" sz="1400" kern="0" dirty="0">
                <a:solidFill>
                  <a:schemeClr val="tx1"/>
                </a:solidFill>
              </a:rPr>
              <a:t>be consistent among all net investment </a:t>
            </a:r>
            <a:r>
              <a:rPr lang="en-US" altLang="en-US" sz="1400" kern="0" dirty="0" smtClean="0">
                <a:solidFill>
                  <a:schemeClr val="tx1"/>
                </a:solidFill>
              </a:rPr>
              <a:t>hedges) </a:t>
            </a:r>
            <a:endParaRPr lang="en-US" altLang="en-US" sz="1400" kern="0" dirty="0">
              <a:solidFill>
                <a:schemeClr val="tx1"/>
              </a:solidFill>
            </a:endParaRPr>
          </a:p>
          <a:p>
            <a:pPr lvl="1" eaLnBrk="1" hangingPunct="1">
              <a:buClr>
                <a:schemeClr val="accent2"/>
              </a:buClr>
              <a:defRPr/>
            </a:pPr>
            <a:r>
              <a:rPr lang="en-US" altLang="en-US" sz="1400" kern="0" dirty="0">
                <a:solidFill>
                  <a:schemeClr val="tx1"/>
                </a:solidFill>
              </a:rPr>
              <a:t>Method based on forward rates</a:t>
            </a:r>
          </a:p>
          <a:p>
            <a:pPr lvl="1" eaLnBrk="1" hangingPunct="1">
              <a:buClr>
                <a:schemeClr val="accent2"/>
              </a:buClr>
              <a:defRPr/>
            </a:pPr>
            <a:r>
              <a:rPr lang="en-US" altLang="en-US" sz="1400" kern="0" dirty="0">
                <a:solidFill>
                  <a:schemeClr val="tx1"/>
                </a:solidFill>
              </a:rPr>
              <a:t>Method based on spot </a:t>
            </a:r>
            <a:r>
              <a:rPr lang="en-US" altLang="en-US" sz="1400" kern="0" dirty="0" smtClean="0">
                <a:solidFill>
                  <a:schemeClr val="tx1"/>
                </a:solidFill>
              </a:rPr>
              <a:t>rates</a:t>
            </a:r>
            <a:endParaRPr lang="en-US" altLang="en-US" sz="1400" kern="0" dirty="0">
              <a:solidFill>
                <a:schemeClr val="tx1"/>
              </a:solidFill>
            </a:endParaRPr>
          </a:p>
          <a:p>
            <a:pPr eaLnBrk="1" hangingPunct="1">
              <a:buClr>
                <a:schemeClr val="accent2"/>
              </a:buClr>
              <a:defRPr/>
            </a:pPr>
            <a:endParaRPr lang="en-US" altLang="en-US" sz="1400" kern="0" dirty="0">
              <a:solidFill>
                <a:schemeClr val="tx1"/>
              </a:solidFill>
            </a:endParaRPr>
          </a:p>
        </p:txBody>
      </p:sp>
      <p:sp>
        <p:nvSpPr>
          <p:cNvPr id="5"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13</a:t>
            </a:fld>
            <a:endParaRPr lang="en-GB" sz="1000" dirty="0">
              <a:solidFill>
                <a:srgbClr val="047A86"/>
              </a:solidFill>
            </a:endParaRPr>
          </a:p>
        </p:txBody>
      </p:sp>
    </p:spTree>
    <p:extLst>
      <p:ext uri="{BB962C8B-B14F-4D97-AF65-F5344CB8AC3E}">
        <p14:creationId xmlns:p14="http://schemas.microsoft.com/office/powerpoint/2010/main" val="4268519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274320" y="201157"/>
            <a:ext cx="8410575" cy="822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b="1">
                <a:solidFill>
                  <a:schemeClr val="accent1">
                    <a:lumMod val="50000"/>
                  </a:schemeClr>
                </a:solidFill>
                <a:latin typeface="Arial" pitchFamily="34" charset="0"/>
                <a:ea typeface="+mj-ea"/>
                <a:cs typeface="Arial" pitchFamily="34" charset="0"/>
              </a:defRPr>
            </a:lvl1pPr>
            <a:lvl2pPr eaLnBrk="0" fontAlgn="base" hangingPunct="0">
              <a:spcBef>
                <a:spcPct val="0"/>
              </a:spcBef>
              <a:spcAft>
                <a:spcPct val="0"/>
              </a:spcAft>
              <a:defRPr sz="2000" b="1">
                <a:solidFill>
                  <a:srgbClr val="003E7E"/>
                </a:solidFill>
                <a:latin typeface="Arial" charset="0"/>
                <a:cs typeface="Arial" charset="0"/>
              </a:defRPr>
            </a:lvl2pPr>
            <a:lvl3pPr eaLnBrk="0" fontAlgn="base" hangingPunct="0">
              <a:spcBef>
                <a:spcPct val="0"/>
              </a:spcBef>
              <a:spcAft>
                <a:spcPct val="0"/>
              </a:spcAft>
              <a:defRPr sz="2000" b="1">
                <a:solidFill>
                  <a:srgbClr val="003E7E"/>
                </a:solidFill>
                <a:latin typeface="Arial" charset="0"/>
                <a:cs typeface="Arial" charset="0"/>
              </a:defRPr>
            </a:lvl3pPr>
            <a:lvl4pPr eaLnBrk="0" fontAlgn="base" hangingPunct="0">
              <a:spcBef>
                <a:spcPct val="0"/>
              </a:spcBef>
              <a:spcAft>
                <a:spcPct val="0"/>
              </a:spcAft>
              <a:defRPr sz="2000" b="1">
                <a:solidFill>
                  <a:srgbClr val="003E7E"/>
                </a:solidFill>
                <a:latin typeface="Arial" charset="0"/>
                <a:cs typeface="Arial" charset="0"/>
              </a:defRPr>
            </a:lvl4pPr>
            <a:lvl5pPr eaLnBrk="0" fontAlgn="base" hangingPunct="0">
              <a:spcBef>
                <a:spcPct val="0"/>
              </a:spcBef>
              <a:spcAft>
                <a:spcPct val="0"/>
              </a:spcAft>
              <a:defRPr sz="2000" b="1">
                <a:solidFill>
                  <a:srgbClr val="003E7E"/>
                </a:solidFill>
                <a:latin typeface="Arial" charset="0"/>
                <a:cs typeface="Arial" charset="0"/>
              </a:defRPr>
            </a:lvl5pPr>
            <a:lvl6pPr marL="457200" fontAlgn="base">
              <a:spcBef>
                <a:spcPct val="0"/>
              </a:spcBef>
              <a:spcAft>
                <a:spcPct val="0"/>
              </a:spcAft>
              <a:defRPr sz="2000" b="1">
                <a:solidFill>
                  <a:srgbClr val="003E7E"/>
                </a:solidFill>
                <a:latin typeface="Arial" charset="0"/>
                <a:cs typeface="Arial" charset="0"/>
              </a:defRPr>
            </a:lvl6pPr>
            <a:lvl7pPr marL="914400" fontAlgn="base">
              <a:spcBef>
                <a:spcPct val="0"/>
              </a:spcBef>
              <a:spcAft>
                <a:spcPct val="0"/>
              </a:spcAft>
              <a:defRPr sz="2000" b="1">
                <a:solidFill>
                  <a:srgbClr val="003E7E"/>
                </a:solidFill>
                <a:latin typeface="Arial" charset="0"/>
                <a:cs typeface="Arial" charset="0"/>
              </a:defRPr>
            </a:lvl7pPr>
            <a:lvl8pPr marL="1371600" fontAlgn="base">
              <a:spcBef>
                <a:spcPct val="0"/>
              </a:spcBef>
              <a:spcAft>
                <a:spcPct val="0"/>
              </a:spcAft>
              <a:defRPr sz="2000" b="1">
                <a:solidFill>
                  <a:srgbClr val="003E7E"/>
                </a:solidFill>
                <a:latin typeface="Arial" charset="0"/>
                <a:cs typeface="Arial" charset="0"/>
              </a:defRPr>
            </a:lvl8pPr>
            <a:lvl9pPr marL="1828800" fontAlgn="base">
              <a:spcBef>
                <a:spcPct val="0"/>
              </a:spcBef>
              <a:spcAft>
                <a:spcPct val="0"/>
              </a:spcAft>
              <a:defRPr sz="2000" b="1">
                <a:solidFill>
                  <a:srgbClr val="003E7E"/>
                </a:solidFill>
                <a:latin typeface="Arial" charset="0"/>
                <a:cs typeface="Arial" charset="0"/>
              </a:defRPr>
            </a:lvl9pPr>
          </a:lstStyle>
          <a:p>
            <a:r>
              <a:rPr lang="en-US" altLang="en-US" dirty="0"/>
              <a:t>Hedge Accounting: Subsequent Reporting of Accumulated OCI</a:t>
            </a:r>
          </a:p>
        </p:txBody>
      </p:sp>
      <p:sp>
        <p:nvSpPr>
          <p:cNvPr id="12" name="Rectangle 3"/>
          <p:cNvSpPr txBox="1">
            <a:spLocks noChangeArrowheads="1"/>
          </p:cNvSpPr>
          <p:nvPr/>
        </p:nvSpPr>
        <p:spPr bwMode="auto">
          <a:xfrm>
            <a:off x="403225" y="1235075"/>
            <a:ext cx="457835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SzPct val="125000"/>
              <a:buFont typeface="Wingdings" pitchFamily="2" charset="2"/>
              <a:buChar char="§"/>
              <a:defRPr sz="1100">
                <a:solidFill>
                  <a:srgbClr val="000066"/>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
              <a:defRPr sz="1100">
                <a:solidFill>
                  <a:srgbClr val="000066"/>
                </a:solidFill>
                <a:latin typeface="+mn-lt"/>
              </a:defRPr>
            </a:lvl2pPr>
            <a:lvl3pPr marL="1143000" indent="-228600" algn="l" rtl="0" eaLnBrk="0" fontAlgn="base" hangingPunct="0">
              <a:spcBef>
                <a:spcPct val="20000"/>
              </a:spcBef>
              <a:spcAft>
                <a:spcPct val="0"/>
              </a:spcAft>
              <a:buSzPct val="125000"/>
              <a:buFont typeface="Wingdings" pitchFamily="2" charset="2"/>
              <a:buChar char="§"/>
              <a:defRPr sz="1100">
                <a:solidFill>
                  <a:srgbClr val="000066"/>
                </a:solidFill>
                <a:latin typeface="+mn-lt"/>
              </a:defRPr>
            </a:lvl3pPr>
            <a:lvl4pPr marL="1600200" indent="-228600" algn="l" rtl="0" eaLnBrk="0" fontAlgn="base" hangingPunct="0">
              <a:spcBef>
                <a:spcPct val="20000"/>
              </a:spcBef>
              <a:spcAft>
                <a:spcPct val="0"/>
              </a:spcAft>
              <a:buSzPct val="125000"/>
              <a:buFont typeface="Wingdings" pitchFamily="2" charset="2"/>
              <a:buChar char="§"/>
              <a:defRPr sz="1100">
                <a:solidFill>
                  <a:srgbClr val="000066"/>
                </a:solidFill>
                <a:latin typeface="+mn-lt"/>
              </a:defRPr>
            </a:lvl4pPr>
            <a:lvl5pPr marL="2057400" indent="-228600" algn="l" rtl="0" eaLnBrk="0" fontAlgn="base" hangingPunct="0">
              <a:spcBef>
                <a:spcPct val="20000"/>
              </a:spcBef>
              <a:spcAft>
                <a:spcPct val="0"/>
              </a:spcAft>
              <a:buSzPct val="125000"/>
              <a:buFont typeface="Wingdings" pitchFamily="2" charset="2"/>
              <a:buChar char="§"/>
              <a:defRPr sz="1100">
                <a:solidFill>
                  <a:srgbClr val="000066"/>
                </a:solidFill>
                <a:latin typeface="+mn-lt"/>
              </a:defRPr>
            </a:lvl5pPr>
            <a:lvl6pPr marL="2514600" indent="-228600" algn="l" rtl="0" fontAlgn="base">
              <a:spcBef>
                <a:spcPct val="20000"/>
              </a:spcBef>
              <a:spcAft>
                <a:spcPct val="0"/>
              </a:spcAft>
              <a:buSzPct val="125000"/>
              <a:buFont typeface="Wingdings" pitchFamily="2" charset="2"/>
              <a:buChar char="§"/>
              <a:defRPr sz="1100">
                <a:solidFill>
                  <a:srgbClr val="000066"/>
                </a:solidFill>
                <a:latin typeface="+mn-lt"/>
              </a:defRPr>
            </a:lvl6pPr>
            <a:lvl7pPr marL="2971800" indent="-228600" algn="l" rtl="0" fontAlgn="base">
              <a:spcBef>
                <a:spcPct val="20000"/>
              </a:spcBef>
              <a:spcAft>
                <a:spcPct val="0"/>
              </a:spcAft>
              <a:buSzPct val="125000"/>
              <a:buFont typeface="Wingdings" pitchFamily="2" charset="2"/>
              <a:buChar char="§"/>
              <a:defRPr sz="1100">
                <a:solidFill>
                  <a:srgbClr val="000066"/>
                </a:solidFill>
                <a:latin typeface="+mn-lt"/>
              </a:defRPr>
            </a:lvl7pPr>
            <a:lvl8pPr marL="3429000" indent="-228600" algn="l" rtl="0" fontAlgn="base">
              <a:spcBef>
                <a:spcPct val="20000"/>
              </a:spcBef>
              <a:spcAft>
                <a:spcPct val="0"/>
              </a:spcAft>
              <a:buSzPct val="125000"/>
              <a:buFont typeface="Wingdings" pitchFamily="2" charset="2"/>
              <a:buChar char="§"/>
              <a:defRPr sz="1100">
                <a:solidFill>
                  <a:srgbClr val="000066"/>
                </a:solidFill>
                <a:latin typeface="+mn-lt"/>
              </a:defRPr>
            </a:lvl8pPr>
            <a:lvl9pPr marL="3886200" indent="-228600" algn="l" rtl="0" fontAlgn="base">
              <a:spcBef>
                <a:spcPct val="20000"/>
              </a:spcBef>
              <a:spcAft>
                <a:spcPct val="0"/>
              </a:spcAft>
              <a:buSzPct val="125000"/>
              <a:buFont typeface="Wingdings" pitchFamily="2" charset="2"/>
              <a:buChar char="§"/>
              <a:defRPr sz="1100">
                <a:solidFill>
                  <a:srgbClr val="000066"/>
                </a:solidFill>
                <a:latin typeface="+mn-lt"/>
              </a:defRPr>
            </a:lvl9pPr>
          </a:lstStyle>
          <a:p>
            <a:pPr marL="0" indent="0" eaLnBrk="1" hangingPunct="1">
              <a:buClr>
                <a:schemeClr val="accent2"/>
              </a:buClr>
              <a:buFont typeface="Wingdings" pitchFamily="2" charset="2"/>
              <a:buNone/>
              <a:defRPr/>
            </a:pPr>
            <a:endParaRPr lang="en-US" altLang="en-US" sz="1200" kern="0" dirty="0" smtClean="0">
              <a:solidFill>
                <a:schemeClr val="tx1"/>
              </a:solidFill>
            </a:endParaRPr>
          </a:p>
          <a:p>
            <a:pPr eaLnBrk="1" hangingPunct="1">
              <a:buClr>
                <a:schemeClr val="accent2"/>
              </a:buClr>
              <a:defRPr/>
            </a:pPr>
            <a:r>
              <a:rPr lang="en-US" altLang="en-US" sz="1400" kern="0" dirty="0" smtClean="0">
                <a:solidFill>
                  <a:schemeClr val="tx1"/>
                </a:solidFill>
              </a:rPr>
              <a:t>Account for effective portion of G/L on hedging instrument in same manner as the Cumulative Translation Adjustment (CTA), consistent with </a:t>
            </a:r>
            <a:r>
              <a:rPr lang="en-US" altLang="en-US" sz="1400" b="1" kern="0" dirty="0" smtClean="0">
                <a:solidFill>
                  <a:schemeClr val="tx1"/>
                </a:solidFill>
              </a:rPr>
              <a:t>ASC 830 </a:t>
            </a:r>
            <a:r>
              <a:rPr lang="en-US" altLang="en-US" sz="1400" kern="0" dirty="0" smtClean="0">
                <a:solidFill>
                  <a:schemeClr val="tx1"/>
                </a:solidFill>
              </a:rPr>
              <a:t>(formerly known as FAS 52)</a:t>
            </a:r>
          </a:p>
          <a:p>
            <a:pPr eaLnBrk="1" hangingPunct="1">
              <a:buClr>
                <a:schemeClr val="accent2"/>
              </a:buClr>
              <a:defRPr/>
            </a:pPr>
            <a:endParaRPr lang="en-US" altLang="en-US" sz="1400" kern="0" dirty="0">
              <a:solidFill>
                <a:schemeClr val="tx1"/>
              </a:solidFill>
            </a:endParaRPr>
          </a:p>
          <a:p>
            <a:pPr eaLnBrk="1" hangingPunct="1">
              <a:buClr>
                <a:schemeClr val="accent2"/>
              </a:buClr>
              <a:defRPr/>
            </a:pPr>
            <a:r>
              <a:rPr lang="en-US" altLang="en-US" sz="1400" kern="0" dirty="0">
                <a:solidFill>
                  <a:schemeClr val="tx1"/>
                </a:solidFill>
              </a:rPr>
              <a:t>Translation adjustments are reported in CTA, a component of other comprehensive income</a:t>
            </a:r>
          </a:p>
          <a:p>
            <a:pPr eaLnBrk="1" hangingPunct="1">
              <a:buClr>
                <a:schemeClr val="accent2"/>
              </a:buClr>
              <a:defRPr/>
            </a:pPr>
            <a:endParaRPr lang="en-US" altLang="en-US" sz="1400" kern="0" dirty="0">
              <a:solidFill>
                <a:schemeClr val="tx1"/>
              </a:solidFill>
            </a:endParaRPr>
          </a:p>
          <a:p>
            <a:pPr eaLnBrk="1" hangingPunct="1">
              <a:buClr>
                <a:schemeClr val="accent2"/>
              </a:buClr>
              <a:defRPr/>
            </a:pPr>
            <a:r>
              <a:rPr lang="en-US" altLang="en-US" sz="1400" kern="0" dirty="0">
                <a:solidFill>
                  <a:schemeClr val="tx1"/>
                </a:solidFill>
              </a:rPr>
              <a:t>CTA removed from equity and reported as part of the G/L on either </a:t>
            </a:r>
            <a:r>
              <a:rPr lang="en-US" altLang="en-US" sz="1400" b="1" kern="0" dirty="0">
                <a:solidFill>
                  <a:schemeClr val="tx1"/>
                </a:solidFill>
              </a:rPr>
              <a:t>sale or “substantially complete” liquidation </a:t>
            </a:r>
            <a:r>
              <a:rPr lang="en-US" altLang="en-US" sz="1400" kern="0" dirty="0">
                <a:solidFill>
                  <a:schemeClr val="tx1"/>
                </a:solidFill>
              </a:rPr>
              <a:t>of the foreign investment</a:t>
            </a:r>
          </a:p>
          <a:p>
            <a:pPr eaLnBrk="1" hangingPunct="1">
              <a:buClr>
                <a:schemeClr val="accent2"/>
              </a:buClr>
              <a:defRPr/>
            </a:pPr>
            <a:endParaRPr lang="en-US" altLang="en-US" sz="1200" kern="0" dirty="0" smtClean="0">
              <a:solidFill>
                <a:schemeClr val="tx1"/>
              </a:solidFill>
            </a:endParaRPr>
          </a:p>
          <a:p>
            <a:pPr eaLnBrk="1" hangingPunct="1">
              <a:buClr>
                <a:schemeClr val="accent2"/>
              </a:buClr>
              <a:defRPr/>
            </a:pPr>
            <a:endParaRPr lang="en-US" altLang="en-US" sz="1200" kern="0" dirty="0" smtClean="0">
              <a:solidFill>
                <a:schemeClr val="tx1"/>
              </a:solidFill>
            </a:endParaRPr>
          </a:p>
          <a:p>
            <a:pPr marL="0" indent="0" eaLnBrk="1" hangingPunct="1">
              <a:buClr>
                <a:schemeClr val="accent2"/>
              </a:buClr>
              <a:buFont typeface="Wingdings" pitchFamily="2" charset="2"/>
              <a:buNone/>
              <a:defRPr/>
            </a:pPr>
            <a:endParaRPr lang="en-US" altLang="en-US" sz="1200" kern="0" dirty="0" smtClean="0">
              <a:solidFill>
                <a:schemeClr val="tx1"/>
              </a:solidFill>
            </a:endParaRPr>
          </a:p>
          <a:p>
            <a:pPr eaLnBrk="1" hangingPunct="1">
              <a:buClr>
                <a:schemeClr val="accent2"/>
              </a:buClr>
              <a:defRPr/>
            </a:pPr>
            <a:endParaRPr lang="en-US" altLang="en-US" sz="1200" kern="0" dirty="0" smtClean="0">
              <a:solidFill>
                <a:schemeClr val="tx1"/>
              </a:solidFill>
            </a:endParaRPr>
          </a:p>
          <a:p>
            <a:pPr eaLnBrk="1" hangingPunct="1">
              <a:buClr>
                <a:schemeClr val="accent2"/>
              </a:buClr>
              <a:defRPr/>
            </a:pPr>
            <a:endParaRPr lang="en-US" altLang="en-US" sz="1200" kern="0" dirty="0" smtClean="0">
              <a:solidFill>
                <a:schemeClr val="tx1"/>
              </a:solidFill>
            </a:endParaRPr>
          </a:p>
          <a:p>
            <a:pPr eaLnBrk="1" hangingPunct="1">
              <a:buClr>
                <a:schemeClr val="accent2"/>
              </a:buClr>
              <a:defRPr/>
            </a:pPr>
            <a:endParaRPr lang="en-US" altLang="en-US" sz="1200" kern="0" dirty="0" smtClean="0">
              <a:solidFill>
                <a:schemeClr val="tx1"/>
              </a:solidFill>
            </a:endParaRPr>
          </a:p>
          <a:p>
            <a:pPr eaLnBrk="1" hangingPunct="1">
              <a:buClr>
                <a:schemeClr val="accent2"/>
              </a:buClr>
              <a:defRPr/>
            </a:pPr>
            <a:endParaRPr lang="en-US" altLang="en-US" sz="1200" kern="0" dirty="0" smtClean="0">
              <a:solidFill>
                <a:schemeClr val="tx1"/>
              </a:solidFill>
            </a:endParaRPr>
          </a:p>
        </p:txBody>
      </p:sp>
      <p:grpSp>
        <p:nvGrpSpPr>
          <p:cNvPr id="13" name="Group 5"/>
          <p:cNvGrpSpPr>
            <a:grpSpLocks/>
          </p:cNvGrpSpPr>
          <p:nvPr/>
        </p:nvGrpSpPr>
        <p:grpSpPr bwMode="auto">
          <a:xfrm>
            <a:off x="5961063" y="1500982"/>
            <a:ext cx="2462212" cy="1922462"/>
            <a:chOff x="7924800" y="2895600"/>
            <a:chExt cx="990600" cy="779215"/>
          </a:xfrm>
        </p:grpSpPr>
        <p:sp>
          <p:nvSpPr>
            <p:cNvPr id="14" name="Flowchart: Document 13"/>
            <p:cNvSpPr/>
            <p:nvPr/>
          </p:nvSpPr>
          <p:spPr>
            <a:xfrm>
              <a:off x="7924800" y="2895600"/>
              <a:ext cx="990600" cy="779215"/>
            </a:xfrm>
            <a:prstGeom prst="flowChartDocument">
              <a:avLst/>
            </a:prstGeom>
            <a:pattFill prst="dotGrid">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800" b="1" dirty="0">
                  <a:solidFill>
                    <a:schemeClr val="tx1"/>
                  </a:solidFill>
                </a:rPr>
                <a:t>OCI-CTA</a:t>
              </a:r>
            </a:p>
          </p:txBody>
        </p:sp>
        <p:cxnSp>
          <p:nvCxnSpPr>
            <p:cNvPr id="15" name="Straight Connector 14"/>
            <p:cNvCxnSpPr/>
            <p:nvPr/>
          </p:nvCxnSpPr>
          <p:spPr>
            <a:xfrm>
              <a:off x="8000803" y="3124024"/>
              <a:ext cx="8385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20419" y="3124024"/>
              <a:ext cx="0" cy="3982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14</a:t>
            </a:fld>
            <a:endParaRPr lang="en-GB" sz="1000" dirty="0">
              <a:solidFill>
                <a:srgbClr val="047A86"/>
              </a:solidFill>
            </a:endParaRPr>
          </a:p>
        </p:txBody>
      </p:sp>
    </p:spTree>
    <p:extLst>
      <p:ext uri="{BB962C8B-B14F-4D97-AF65-F5344CB8AC3E}">
        <p14:creationId xmlns:p14="http://schemas.microsoft.com/office/powerpoint/2010/main" val="2761726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Example: ABC Inc. – Multinational Corporation</a:t>
            </a:r>
          </a:p>
        </p:txBody>
      </p:sp>
      <p:sp>
        <p:nvSpPr>
          <p:cNvPr id="3" name="Content Placeholder 2"/>
          <p:cNvSpPr>
            <a:spLocks noGrp="1"/>
          </p:cNvSpPr>
          <p:nvPr>
            <p:ph sz="quarter" idx="1"/>
          </p:nvPr>
        </p:nvSpPr>
        <p:spPr>
          <a:xfrm>
            <a:off x="2666999" y="1463040"/>
            <a:ext cx="6172201" cy="4937760"/>
          </a:xfr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sz="1600" dirty="0"/>
              <a:t>Company </a:t>
            </a:r>
            <a:r>
              <a:rPr lang="en-US" sz="1600" dirty="0" smtClean="0"/>
              <a:t>funded in part by </a:t>
            </a:r>
            <a:r>
              <a:rPr lang="en-US" sz="1600" b="1" dirty="0" smtClean="0"/>
              <a:t>USD debt </a:t>
            </a:r>
            <a:r>
              <a:rPr lang="en-US" sz="1600" dirty="0" smtClean="0"/>
              <a:t>capital structure</a:t>
            </a:r>
            <a:endParaRPr lang="en-US" sz="1600" dirty="0"/>
          </a:p>
          <a:p>
            <a:pPr lvl="1"/>
            <a:endParaRPr lang="en-US" sz="1600" dirty="0"/>
          </a:p>
          <a:p>
            <a:pPr lvl="1"/>
            <a:r>
              <a:rPr lang="en-US" sz="1600" dirty="0" smtClean="0"/>
              <a:t>Debt </a:t>
            </a:r>
            <a:r>
              <a:rPr lang="en-US" sz="1600" dirty="0"/>
              <a:t>includes fixed rate notes with face value of USD </a:t>
            </a:r>
            <a:r>
              <a:rPr lang="en-US" sz="1600" dirty="0" smtClean="0"/>
              <a:t>100 million and </a:t>
            </a:r>
            <a:r>
              <a:rPr lang="en-US" sz="1600" b="1" dirty="0"/>
              <a:t>7%</a:t>
            </a:r>
            <a:r>
              <a:rPr lang="en-US" sz="1600" dirty="0"/>
              <a:t> coupon due </a:t>
            </a:r>
            <a:r>
              <a:rPr lang="en-US" sz="1600" b="1" dirty="0" smtClean="0"/>
              <a:t>2021</a:t>
            </a:r>
            <a:endParaRPr lang="en-US" sz="1600" b="1" dirty="0"/>
          </a:p>
          <a:p>
            <a:pPr lvl="1"/>
            <a:endParaRPr lang="en-US" sz="1600" dirty="0"/>
          </a:p>
          <a:p>
            <a:pPr lvl="1"/>
            <a:r>
              <a:rPr lang="en-US" sz="1600" b="1" dirty="0"/>
              <a:t>EUR revenues </a:t>
            </a:r>
            <a:r>
              <a:rPr lang="en-US" sz="1600" dirty="0"/>
              <a:t>coming from subsidiaries in Germany, France</a:t>
            </a:r>
            <a:r>
              <a:rPr lang="en-US" sz="1600" dirty="0" smtClean="0"/>
              <a:t>, Portugal, </a:t>
            </a:r>
            <a:r>
              <a:rPr lang="en-US" sz="1600" dirty="0"/>
              <a:t>Italy and </a:t>
            </a:r>
            <a:r>
              <a:rPr lang="en-US" sz="1600" dirty="0" smtClean="0"/>
              <a:t>Spain from long term customer contracts</a:t>
            </a:r>
            <a:endParaRPr lang="en-US" sz="1600" dirty="0"/>
          </a:p>
          <a:p>
            <a:pPr lvl="1"/>
            <a:endParaRPr lang="en-US" sz="1600" dirty="0"/>
          </a:p>
          <a:p>
            <a:pPr lvl="1"/>
            <a:r>
              <a:rPr lang="en-US" sz="1600" dirty="0"/>
              <a:t>Stable, predictable business generates </a:t>
            </a:r>
            <a:r>
              <a:rPr lang="en-US" sz="1600" dirty="0" smtClean="0"/>
              <a:t>net </a:t>
            </a:r>
            <a:r>
              <a:rPr lang="en-US" sz="1600" b="1" dirty="0" smtClean="0"/>
              <a:t>cash flows in EUR</a:t>
            </a:r>
            <a:endParaRPr lang="en-US" sz="1600" b="1" dirty="0"/>
          </a:p>
          <a:p>
            <a:pPr lvl="1"/>
            <a:endParaRPr lang="en-US" sz="1600" dirty="0"/>
          </a:p>
          <a:p>
            <a:pPr lvl="1"/>
            <a:r>
              <a:rPr lang="en-US" sz="1600" dirty="0" smtClean="0"/>
              <a:t>Historic </a:t>
            </a:r>
            <a:r>
              <a:rPr lang="en-US" sz="1600" dirty="0"/>
              <a:t>approach is to </a:t>
            </a:r>
            <a:r>
              <a:rPr lang="en-US" sz="1600" dirty="0" smtClean="0"/>
              <a:t>hedge EURUSD risk </a:t>
            </a:r>
            <a:r>
              <a:rPr lang="en-US" sz="1600" dirty="0"/>
              <a:t>with </a:t>
            </a:r>
            <a:r>
              <a:rPr lang="en-US" sz="1600" b="1" dirty="0"/>
              <a:t>FX </a:t>
            </a:r>
            <a:r>
              <a:rPr lang="en-US" sz="1600" b="1" dirty="0" smtClean="0"/>
              <a:t>forwards</a:t>
            </a:r>
            <a:r>
              <a:rPr lang="en-US" sz="1600" dirty="0" smtClean="0"/>
              <a:t>, horizon up to </a:t>
            </a:r>
            <a:r>
              <a:rPr lang="en-US" sz="1600" b="1" dirty="0" smtClean="0"/>
              <a:t>3 years</a:t>
            </a:r>
            <a:endParaRPr lang="en-US" sz="1600" b="1" dirty="0"/>
          </a:p>
          <a:p>
            <a:pPr lvl="1"/>
            <a:endParaRPr lang="en-US" sz="1600" dirty="0"/>
          </a:p>
          <a:p>
            <a:pPr lvl="1"/>
            <a:r>
              <a:rPr lang="en-US" sz="1600" dirty="0" smtClean="0"/>
              <a:t>No appetite to </a:t>
            </a:r>
            <a:r>
              <a:rPr lang="en-US" sz="1600" b="1" dirty="0" smtClean="0"/>
              <a:t>use cash to purchase currency options</a:t>
            </a:r>
          </a:p>
          <a:p>
            <a:pPr lvl="1"/>
            <a:endParaRPr lang="en-US" sz="1600" dirty="0"/>
          </a:p>
          <a:p>
            <a:pPr lvl="1"/>
            <a:r>
              <a:rPr lang="en-US" sz="1600" dirty="0" smtClean="0"/>
              <a:t>Company </a:t>
            </a:r>
            <a:r>
              <a:rPr lang="en-US" sz="1600" dirty="0"/>
              <a:t>considering other </a:t>
            </a:r>
            <a:r>
              <a:rPr lang="en-US" sz="1600" dirty="0" smtClean="0"/>
              <a:t>zero-cost alternatives</a:t>
            </a:r>
            <a:r>
              <a:rPr lang="en-US" sz="1600" dirty="0"/>
              <a:t>, including </a:t>
            </a:r>
            <a:r>
              <a:rPr lang="en-US" sz="1600" b="1" dirty="0" smtClean="0"/>
              <a:t>cross-currency swaps</a:t>
            </a:r>
            <a:endParaRPr lang="en-US" sz="1600" b="1" dirty="0"/>
          </a:p>
        </p:txBody>
      </p:sp>
      <p:pic>
        <p:nvPicPr>
          <p:cNvPr id="1028" name="Picture 4" descr="C:\Users\J052393\AppData\Local\Microsoft\Windows\Temporary Internet Files\Content.IE5\OTOLKEKA\0511-1012-2713-0003_Industrial_Factory_with_Smokestacks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16637"/>
            <a:ext cx="2209800" cy="117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15</a:t>
            </a:fld>
            <a:endParaRPr lang="en-GB" sz="1000" dirty="0">
              <a:solidFill>
                <a:srgbClr val="047A86"/>
              </a:solidFill>
            </a:endParaRPr>
          </a:p>
        </p:txBody>
      </p:sp>
    </p:spTree>
    <p:extLst>
      <p:ext uri="{BB962C8B-B14F-4D97-AF65-F5344CB8AC3E}">
        <p14:creationId xmlns:p14="http://schemas.microsoft.com/office/powerpoint/2010/main" val="3469994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solidFill>
                  <a:schemeClr val="accent1">
                    <a:lumMod val="50000"/>
                  </a:schemeClr>
                </a:solidFill>
              </a:rPr>
              <a:t>Current </a:t>
            </a:r>
            <a:r>
              <a:rPr lang="en-US" dirty="0">
                <a:solidFill>
                  <a:schemeClr val="accent1">
                    <a:lumMod val="50000"/>
                  </a:schemeClr>
                </a:solidFill>
              </a:rPr>
              <a:t>Market Conditions</a:t>
            </a:r>
          </a:p>
        </p:txBody>
      </p:sp>
      <p:sp>
        <p:nvSpPr>
          <p:cNvPr id="15" name="Content Placeholder 8"/>
          <p:cNvSpPr>
            <a:spLocks noGrp="1"/>
          </p:cNvSpPr>
          <p:nvPr>
            <p:ph idx="4294967295"/>
          </p:nvPr>
        </p:nvSpPr>
        <p:spPr>
          <a:xfrm>
            <a:off x="325662" y="1235030"/>
            <a:ext cx="8655052" cy="326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indent="0">
              <a:buNone/>
            </a:pPr>
            <a:r>
              <a:rPr lang="en-US" altLang="en-US" sz="1600" b="1" dirty="0" smtClean="0">
                <a:solidFill>
                  <a:srgbClr val="000000"/>
                </a:solidFill>
              </a:rPr>
              <a:t>EURUSD Forward Market Favorable for EUR Sellers and Long-term Investors in Europe</a:t>
            </a:r>
          </a:p>
          <a:p>
            <a:endParaRPr lang="en-US" altLang="en-US" dirty="0"/>
          </a:p>
          <a:p>
            <a:endParaRPr lang="en-US" altLang="en-US" dirty="0"/>
          </a:p>
        </p:txBody>
      </p:sp>
      <p:sp>
        <p:nvSpPr>
          <p:cNvPr id="16" name="Content Placeholder 2"/>
          <p:cNvSpPr>
            <a:spLocks noGrp="1"/>
          </p:cNvSpPr>
          <p:nvPr>
            <p:ph idx="4294967295"/>
          </p:nvPr>
        </p:nvSpPr>
        <p:spPr>
          <a:xfrm>
            <a:off x="337457" y="4860226"/>
            <a:ext cx="4114799" cy="1367475"/>
          </a:xfrm>
          <a:prstGeom prst="rect">
            <a:avLst/>
          </a:prstGeom>
        </p:spPr>
        <p:txBody>
          <a:bodyPr/>
          <a:lstStyle/>
          <a:p>
            <a:pPr algn="ctr"/>
            <a:r>
              <a:rPr lang="en-US" sz="1800" b="1" dirty="0" smtClean="0">
                <a:solidFill>
                  <a:schemeClr val="tx2"/>
                </a:solidFill>
              </a:rPr>
              <a:t>Positive Forward Points </a:t>
            </a:r>
          </a:p>
          <a:p>
            <a:r>
              <a:rPr lang="en-US" sz="1400" dirty="0" smtClean="0"/>
              <a:t>Mainly as a result of </a:t>
            </a:r>
            <a:r>
              <a:rPr lang="en-US" sz="1400" b="1" dirty="0" smtClean="0"/>
              <a:t>interest rate differential </a:t>
            </a:r>
            <a:r>
              <a:rPr lang="en-US" sz="1400" dirty="0" smtClean="0"/>
              <a:t>between USA and Eurozone: US rates much higher than Eurozone (ex. </a:t>
            </a:r>
            <a:r>
              <a:rPr lang="en-US" sz="1400" b="1" dirty="0" smtClean="0"/>
              <a:t>5y UST 2.84%</a:t>
            </a:r>
            <a:r>
              <a:rPr lang="en-US" sz="1400" dirty="0" smtClean="0"/>
              <a:t> vs. </a:t>
            </a:r>
            <a:r>
              <a:rPr lang="en-US" sz="1400" b="1" dirty="0" smtClean="0"/>
              <a:t>5</a:t>
            </a:r>
            <a:r>
              <a:rPr lang="en-US" sz="1400" dirty="0" smtClean="0"/>
              <a:t>y </a:t>
            </a:r>
            <a:r>
              <a:rPr lang="en-US" sz="1400" b="1" dirty="0" smtClean="0"/>
              <a:t>Germany at -0.07%).</a:t>
            </a:r>
          </a:p>
        </p:txBody>
      </p:sp>
      <p:sp>
        <p:nvSpPr>
          <p:cNvPr id="17" name="Content Placeholder 2"/>
          <p:cNvSpPr>
            <a:spLocks noGrp="1"/>
          </p:cNvSpPr>
          <p:nvPr>
            <p:ph idx="4294967295"/>
          </p:nvPr>
        </p:nvSpPr>
        <p:spPr>
          <a:xfrm>
            <a:off x="4699667" y="4805634"/>
            <a:ext cx="4139695" cy="1534886"/>
          </a:xfrm>
          <a:prstGeom prst="rect">
            <a:avLst/>
          </a:prstGeom>
        </p:spPr>
        <p:txBody>
          <a:bodyPr/>
          <a:lstStyle/>
          <a:p>
            <a:pPr algn="ctr"/>
            <a:r>
              <a:rPr lang="en-US" sz="1800" b="1" dirty="0" smtClean="0">
                <a:solidFill>
                  <a:schemeClr val="tx2"/>
                </a:solidFill>
              </a:rPr>
              <a:t>Negative Cross-currency Basis</a:t>
            </a:r>
          </a:p>
          <a:p>
            <a:r>
              <a:rPr lang="en-US" sz="1400" dirty="0"/>
              <a:t>Lingering and lasting effect of </a:t>
            </a:r>
            <a:r>
              <a:rPr lang="en-US" sz="1400" dirty="0" smtClean="0"/>
              <a:t>the 2008-2009 financial crisis and 2011 Eurozone crisis : </a:t>
            </a:r>
            <a:r>
              <a:rPr lang="en-US" sz="1400" dirty="0"/>
              <a:t>Strong </a:t>
            </a:r>
            <a:r>
              <a:rPr lang="en-US" sz="1400" dirty="0" smtClean="0"/>
              <a:t>demand for USD spot (and EUR forward) leads to </a:t>
            </a:r>
            <a:r>
              <a:rPr lang="en-US" sz="1400" b="1" dirty="0" smtClean="0"/>
              <a:t>imbalance in the spot/forward market</a:t>
            </a:r>
            <a:r>
              <a:rPr lang="en-US" sz="1400" dirty="0" smtClean="0"/>
              <a:t>, amplifying effect of interest rate differential. </a:t>
            </a:r>
          </a:p>
        </p:txBody>
      </p:sp>
      <p:sp>
        <p:nvSpPr>
          <p:cNvPr id="8"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16</a:t>
            </a:fld>
            <a:endParaRPr lang="en-GB" sz="1000" dirty="0">
              <a:solidFill>
                <a:srgbClr val="047A86"/>
              </a:solidFill>
            </a:endParaRPr>
          </a:p>
        </p:txBody>
      </p:sp>
      <p:graphicFrame>
        <p:nvGraphicFramePr>
          <p:cNvPr id="9" name="Chart 8"/>
          <p:cNvGraphicFramePr>
            <a:graphicFrameLocks/>
          </p:cNvGraphicFramePr>
          <p:nvPr>
            <p:extLst>
              <p:ext uri="{D42A27DB-BD31-4B8C-83A1-F6EECF244321}">
                <p14:modId xmlns:p14="http://schemas.microsoft.com/office/powerpoint/2010/main" val="3923681497"/>
              </p:ext>
            </p:extLst>
          </p:nvPr>
        </p:nvGraphicFramePr>
        <p:xfrm>
          <a:off x="152400" y="1600200"/>
          <a:ext cx="5105400" cy="3343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133876038"/>
              </p:ext>
            </p:extLst>
          </p:nvPr>
        </p:nvGraphicFramePr>
        <p:xfrm>
          <a:off x="4419600" y="1524000"/>
          <a:ext cx="4463796" cy="3662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1784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ABC Inc.: Hedging with FX Forwards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84205666"/>
              </p:ext>
            </p:extLst>
          </p:nvPr>
        </p:nvGraphicFramePr>
        <p:xfrm>
          <a:off x="380998" y="1595120"/>
          <a:ext cx="8153402" cy="2214880"/>
        </p:xfrm>
        <a:graphic>
          <a:graphicData uri="http://schemas.openxmlformats.org/drawingml/2006/table">
            <a:tbl>
              <a:tblPr firstRow="1" bandRow="1">
                <a:tableStyleId>{5C22544A-7EE6-4342-B048-85BDC9FD1C3A}</a:tableStyleId>
              </a:tblPr>
              <a:tblGrid>
                <a:gridCol w="2887664"/>
                <a:gridCol w="2004379"/>
                <a:gridCol w="1537497"/>
                <a:gridCol w="1723862"/>
              </a:tblGrid>
              <a:tr h="370840">
                <a:tc>
                  <a:txBody>
                    <a:bodyPr/>
                    <a:lstStyle/>
                    <a:p>
                      <a:r>
                        <a:rPr lang="en-US" sz="1100" dirty="0" smtClean="0"/>
                        <a:t>Tenor </a:t>
                      </a:r>
                    </a:p>
                    <a:p>
                      <a:r>
                        <a:rPr lang="en-US" sz="1100" dirty="0" smtClean="0"/>
                        <a:t>(Monthly</a:t>
                      </a:r>
                      <a:r>
                        <a:rPr lang="en-US" sz="1100" baseline="0" dirty="0" smtClean="0"/>
                        <a:t> Contracts)</a:t>
                      </a:r>
                      <a:endParaRPr lang="en-US" sz="1100" dirty="0"/>
                    </a:p>
                  </a:txBody>
                  <a:tcPr anchor="ctr">
                    <a:solidFill>
                      <a:schemeClr val="tx2"/>
                    </a:solidFill>
                  </a:tcPr>
                </a:tc>
                <a:tc>
                  <a:txBody>
                    <a:bodyPr/>
                    <a:lstStyle/>
                    <a:p>
                      <a:pPr algn="ctr"/>
                      <a:r>
                        <a:rPr lang="en-US" sz="1100" dirty="0" smtClean="0"/>
                        <a:t>Hedge Notional</a:t>
                      </a:r>
                      <a:endParaRPr lang="en-US" sz="1100" dirty="0"/>
                    </a:p>
                  </a:txBody>
                  <a:tcPr anchor="ctr">
                    <a:solidFill>
                      <a:schemeClr val="tx2"/>
                    </a:solidFill>
                  </a:tcPr>
                </a:tc>
                <a:tc>
                  <a:txBody>
                    <a:bodyPr/>
                    <a:lstStyle/>
                    <a:p>
                      <a:pPr algn="ctr"/>
                      <a:r>
                        <a:rPr lang="en-US" sz="1100" dirty="0" smtClean="0"/>
                        <a:t>Forward Rate </a:t>
                      </a:r>
                      <a:br>
                        <a:rPr lang="en-US" sz="1100" dirty="0" smtClean="0"/>
                      </a:br>
                      <a:r>
                        <a:rPr lang="en-US" sz="1100" dirty="0" smtClean="0"/>
                        <a:t>(Blended</a:t>
                      </a:r>
                      <a:r>
                        <a:rPr lang="en-US" sz="1100" baseline="0" dirty="0" smtClean="0"/>
                        <a:t> Average)</a:t>
                      </a:r>
                      <a:endParaRPr lang="en-US" sz="1100" dirty="0"/>
                    </a:p>
                  </a:txBody>
                  <a:tcPr anchor="ctr">
                    <a:solidFill>
                      <a:schemeClr val="tx2"/>
                    </a:solidFill>
                  </a:tcPr>
                </a:tc>
                <a:tc>
                  <a:txBody>
                    <a:bodyPr/>
                    <a:lstStyle/>
                    <a:p>
                      <a:pPr algn="ctr"/>
                      <a:r>
                        <a:rPr lang="en-US" sz="1100" dirty="0" smtClean="0"/>
                        <a:t>USD Equivalent</a:t>
                      </a:r>
                      <a:endParaRPr lang="en-US" sz="1100" dirty="0"/>
                    </a:p>
                  </a:txBody>
                  <a:tcPr anchor="ctr">
                    <a:solidFill>
                      <a:schemeClr val="tx2"/>
                    </a:solidFill>
                  </a:tcPr>
                </a:tc>
              </a:tr>
              <a:tr h="370840">
                <a:tc>
                  <a:txBody>
                    <a:bodyPr/>
                    <a:lstStyle/>
                    <a:p>
                      <a:r>
                        <a:rPr lang="en-US" sz="1400" dirty="0" smtClean="0"/>
                        <a:t>Year 1: 5/1/2018</a:t>
                      </a:r>
                      <a:r>
                        <a:rPr lang="en-US" sz="1400" baseline="0" dirty="0" smtClean="0"/>
                        <a:t> – 4/30/2019</a:t>
                      </a:r>
                      <a:endParaRPr lang="en-US" sz="1400" dirty="0"/>
                    </a:p>
                  </a:txBody>
                  <a:tcPr anchor="ctr"/>
                </a:tc>
                <a:tc>
                  <a:txBody>
                    <a:bodyPr/>
                    <a:lstStyle/>
                    <a:p>
                      <a:pPr algn="ctr"/>
                      <a:r>
                        <a:rPr lang="en-US" sz="1400" dirty="0" smtClean="0"/>
                        <a:t>EUR 800,000/mo.</a:t>
                      </a:r>
                      <a:endParaRPr lang="en-US" sz="1400" dirty="0"/>
                    </a:p>
                  </a:txBody>
                  <a:tcPr anchor="ctr"/>
                </a:tc>
                <a:tc>
                  <a:txBody>
                    <a:bodyPr/>
                    <a:lstStyle/>
                    <a:p>
                      <a:pPr algn="ctr"/>
                      <a:r>
                        <a:rPr lang="en-US" sz="1400" dirty="0" smtClean="0"/>
                        <a:t>1.26</a:t>
                      </a:r>
                      <a:endParaRPr lang="en-US" sz="1400" dirty="0"/>
                    </a:p>
                  </a:txBody>
                  <a:tcPr anchor="ctr"/>
                </a:tc>
                <a:tc>
                  <a:txBody>
                    <a:bodyPr/>
                    <a:lstStyle/>
                    <a:p>
                      <a:pPr algn="ctr"/>
                      <a:r>
                        <a:rPr lang="en-US" sz="1400" dirty="0" smtClean="0"/>
                        <a:t>$1,008,000</a:t>
                      </a:r>
                      <a:r>
                        <a:rPr lang="en-US" sz="1400" baseline="0" dirty="0" smtClean="0"/>
                        <a:t> /mo.</a:t>
                      </a:r>
                      <a:endParaRPr lang="en-US" sz="14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Year 2: 5/1/2019</a:t>
                      </a:r>
                      <a:r>
                        <a:rPr lang="en-US" sz="1400" baseline="0" dirty="0" smtClean="0"/>
                        <a:t> – 4/30/2020</a:t>
                      </a:r>
                      <a:endParaRPr lang="en-US" sz="1400" dirty="0" smtClean="0"/>
                    </a:p>
                  </a:txBody>
                  <a:tcPr anchor="ctr"/>
                </a:tc>
                <a:tc>
                  <a:txBody>
                    <a:bodyPr/>
                    <a:lstStyle/>
                    <a:p>
                      <a:pPr algn="ctr"/>
                      <a:r>
                        <a:rPr lang="en-US" sz="1400" dirty="0" smtClean="0"/>
                        <a:t>EUR 600,000/ mo.</a:t>
                      </a:r>
                      <a:endParaRPr lang="en-US" sz="1400" dirty="0"/>
                    </a:p>
                  </a:txBody>
                  <a:tcPr anchor="ctr"/>
                </a:tc>
                <a:tc>
                  <a:txBody>
                    <a:bodyPr/>
                    <a:lstStyle/>
                    <a:p>
                      <a:pPr algn="ctr"/>
                      <a:r>
                        <a:rPr lang="en-US" sz="1400" dirty="0" smtClean="0"/>
                        <a:t>1.29</a:t>
                      </a:r>
                      <a:endParaRPr lang="en-US" sz="1400" dirty="0"/>
                    </a:p>
                  </a:txBody>
                  <a:tcPr anchor="ctr"/>
                </a:tc>
                <a:tc>
                  <a:txBody>
                    <a:bodyPr/>
                    <a:lstStyle/>
                    <a:p>
                      <a:pPr algn="ctr"/>
                      <a:r>
                        <a:rPr lang="en-US" sz="1400" dirty="0" smtClean="0"/>
                        <a:t>$774,000</a:t>
                      </a:r>
                      <a:r>
                        <a:rPr lang="en-US" sz="1400" baseline="0" dirty="0" smtClean="0"/>
                        <a:t> /mo.</a:t>
                      </a:r>
                      <a:endParaRPr lang="en-US" sz="14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Year 3: 5/1/2020</a:t>
                      </a:r>
                      <a:r>
                        <a:rPr lang="en-US" sz="1400" baseline="0" dirty="0" smtClean="0"/>
                        <a:t> – 4/30/2021</a:t>
                      </a:r>
                      <a:endParaRPr lang="en-US" sz="1400" dirty="0" smtClean="0"/>
                    </a:p>
                  </a:txBody>
                  <a:tcPr anchor="ctr"/>
                </a:tc>
                <a:tc>
                  <a:txBody>
                    <a:bodyPr/>
                    <a:lstStyle/>
                    <a:p>
                      <a:pPr algn="ctr"/>
                      <a:r>
                        <a:rPr lang="en-US" sz="1400" dirty="0" smtClean="0"/>
                        <a:t>EUR 400,000 /mo.</a:t>
                      </a:r>
                      <a:endParaRPr lang="en-US" sz="1400" dirty="0"/>
                    </a:p>
                  </a:txBody>
                  <a:tcPr anchor="ctr"/>
                </a:tc>
                <a:tc>
                  <a:txBody>
                    <a:bodyPr/>
                    <a:lstStyle/>
                    <a:p>
                      <a:pPr algn="ctr"/>
                      <a:r>
                        <a:rPr lang="en-US" sz="1400" dirty="0" smtClean="0"/>
                        <a:t>1.33</a:t>
                      </a:r>
                      <a:endParaRPr lang="en-US" sz="1400" dirty="0"/>
                    </a:p>
                  </a:txBody>
                  <a:tcPr anchor="ctr"/>
                </a:tc>
                <a:tc>
                  <a:txBody>
                    <a:bodyPr/>
                    <a:lstStyle/>
                    <a:p>
                      <a:pPr algn="ctr"/>
                      <a:r>
                        <a:rPr lang="en-US" sz="1400" dirty="0" smtClean="0"/>
                        <a:t>$532,000</a:t>
                      </a:r>
                      <a:r>
                        <a:rPr lang="en-US" sz="1400" baseline="0" dirty="0" smtClean="0"/>
                        <a:t> /mo.</a:t>
                      </a:r>
                      <a:endParaRPr lang="en-US" sz="1400" dirty="0"/>
                    </a:p>
                  </a:txBody>
                  <a:tcPr anchor="ctr"/>
                </a:tc>
              </a:tr>
              <a:tr h="137160">
                <a:tc>
                  <a:txBody>
                    <a:bodyPr/>
                    <a:lstStyle/>
                    <a:p>
                      <a:endParaRPr lang="en-US" sz="140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r>
              <a:tr h="370840">
                <a:tc>
                  <a:txBody>
                    <a:bodyPr/>
                    <a:lstStyle/>
                    <a:p>
                      <a:r>
                        <a:rPr lang="en-US" sz="1400" b="1" dirty="0" smtClean="0"/>
                        <a:t>Total EUR-USD hedge</a:t>
                      </a:r>
                      <a:r>
                        <a:rPr lang="en-US" sz="1400" b="1" baseline="0" dirty="0" smtClean="0"/>
                        <a:t> </a:t>
                      </a:r>
                      <a:r>
                        <a:rPr lang="en-US" sz="1400" b="1" dirty="0" smtClean="0"/>
                        <a:t>position</a:t>
                      </a:r>
                      <a:endParaRPr lang="en-US" sz="1400" b="1" dirty="0"/>
                    </a:p>
                  </a:txBody>
                  <a:tcPr anchor="ctr"/>
                </a:tc>
                <a:tc>
                  <a:txBody>
                    <a:bodyPr/>
                    <a:lstStyle/>
                    <a:p>
                      <a:pPr algn="ctr"/>
                      <a:r>
                        <a:rPr lang="en-US" sz="1400" b="1" dirty="0" smtClean="0"/>
                        <a:t>EUR</a:t>
                      </a:r>
                      <a:r>
                        <a:rPr lang="en-US" sz="1400" b="1" baseline="0" dirty="0" smtClean="0"/>
                        <a:t> 21,600,000</a:t>
                      </a:r>
                      <a:endParaRPr lang="en-US" sz="1400" b="1" dirty="0"/>
                    </a:p>
                  </a:txBody>
                  <a:tcPr anchor="ctr"/>
                </a:tc>
                <a:tc>
                  <a:txBody>
                    <a:bodyPr/>
                    <a:lstStyle/>
                    <a:p>
                      <a:pPr algn="ctr"/>
                      <a:r>
                        <a:rPr lang="en-US" sz="1400" b="1" dirty="0" smtClean="0"/>
                        <a:t>1.2856</a:t>
                      </a:r>
                      <a:endParaRPr lang="en-US" sz="1400" b="1" dirty="0"/>
                    </a:p>
                  </a:txBody>
                  <a:tcPr anchor="ctr"/>
                </a:tc>
                <a:tc>
                  <a:txBody>
                    <a:bodyPr/>
                    <a:lstStyle/>
                    <a:p>
                      <a:pPr algn="ctr"/>
                      <a:r>
                        <a:rPr lang="en-US" sz="1400" b="1" dirty="0" smtClean="0"/>
                        <a:t>USD 27,768,000</a:t>
                      </a:r>
                      <a:endParaRPr lang="en-US" sz="1400" b="1" dirty="0"/>
                    </a:p>
                  </a:txBody>
                  <a:tcPr anchor="ctr"/>
                </a:tc>
              </a:tr>
            </a:tbl>
          </a:graphicData>
        </a:graphic>
      </p:graphicFrame>
      <p:sp>
        <p:nvSpPr>
          <p:cNvPr id="6" name="Content Placeholder 2"/>
          <p:cNvSpPr txBox="1">
            <a:spLocks/>
          </p:cNvSpPr>
          <p:nvPr/>
        </p:nvSpPr>
        <p:spPr bwMode="auto">
          <a:xfrm>
            <a:off x="304801" y="3886200"/>
            <a:ext cx="8686800" cy="26016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Wingdings" pitchFamily="2" charset="2"/>
              <a:buNone/>
            </a:pPr>
            <a:r>
              <a:rPr lang="en-US" b="1" dirty="0" smtClean="0"/>
              <a:t>Key Features</a:t>
            </a:r>
          </a:p>
          <a:p>
            <a:pPr lvl="1"/>
            <a:r>
              <a:rPr lang="en-US" dirty="0" smtClean="0"/>
              <a:t>Individual foreign currency cash flows are locked into USD at preset rates (the </a:t>
            </a:r>
            <a:r>
              <a:rPr lang="en-US" b="1" dirty="0" smtClean="0"/>
              <a:t>forward rate</a:t>
            </a:r>
            <a:r>
              <a:rPr lang="en-US" dirty="0" smtClean="0"/>
              <a:t>).</a:t>
            </a:r>
          </a:p>
          <a:p>
            <a:pPr lvl="1"/>
            <a:r>
              <a:rPr lang="en-US" dirty="0" smtClean="0"/>
              <a:t>Hedging entity benefits from upward sloping forward curve: future EUR more valuable than spot EUR</a:t>
            </a:r>
          </a:p>
          <a:p>
            <a:pPr marL="0" lvl="1" indent="0">
              <a:buFont typeface="Wingdings" pitchFamily="2" charset="2"/>
              <a:buNone/>
            </a:pPr>
            <a:endParaRPr lang="en-US" sz="500" b="1" dirty="0" smtClean="0"/>
          </a:p>
          <a:p>
            <a:pPr marL="0" lvl="1" indent="0">
              <a:buFont typeface="Wingdings" pitchFamily="2" charset="2"/>
              <a:buNone/>
            </a:pPr>
            <a:r>
              <a:rPr lang="en-US" b="1" dirty="0" smtClean="0"/>
              <a:t>Advantages</a:t>
            </a:r>
            <a:endParaRPr lang="en-US" sz="1600" b="1" dirty="0" smtClean="0"/>
          </a:p>
          <a:p>
            <a:pPr lvl="1"/>
            <a:r>
              <a:rPr lang="en-US" dirty="0" smtClean="0"/>
              <a:t>No upfront cost</a:t>
            </a:r>
          </a:p>
          <a:p>
            <a:pPr lvl="1"/>
            <a:r>
              <a:rPr lang="en-US" dirty="0" smtClean="0"/>
              <a:t>Individual contracts, highly customizable for each tenor</a:t>
            </a:r>
          </a:p>
          <a:p>
            <a:pPr marL="0" lvl="1" indent="0">
              <a:buFont typeface="Wingdings" pitchFamily="2" charset="2"/>
              <a:buNone/>
            </a:pPr>
            <a:endParaRPr lang="en-US" sz="500" dirty="0" smtClean="0"/>
          </a:p>
          <a:p>
            <a:pPr marL="0" lvl="1" indent="0">
              <a:buFont typeface="Wingdings" pitchFamily="2" charset="2"/>
              <a:buNone/>
            </a:pPr>
            <a:r>
              <a:rPr lang="en-US" b="1" dirty="0" smtClean="0"/>
              <a:t>Disadvantages</a:t>
            </a:r>
          </a:p>
          <a:p>
            <a:pPr lvl="1"/>
            <a:r>
              <a:rPr lang="en-US" dirty="0" smtClean="0"/>
              <a:t>Opportunity cost: locking in a rate precludes any future benefit or cost from subsequent exchange rate movements</a:t>
            </a:r>
            <a:endParaRPr lang="en-US" dirty="0"/>
          </a:p>
        </p:txBody>
      </p:sp>
      <p:sp>
        <p:nvSpPr>
          <p:cNvPr id="7"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17</a:t>
            </a:fld>
            <a:endParaRPr lang="en-GB" sz="1000" dirty="0">
              <a:solidFill>
                <a:srgbClr val="047A86"/>
              </a:solidFill>
            </a:endParaRPr>
          </a:p>
        </p:txBody>
      </p:sp>
      <p:sp>
        <p:nvSpPr>
          <p:cNvPr id="8" name="Content Placeholder 2"/>
          <p:cNvSpPr txBox="1">
            <a:spLocks/>
          </p:cNvSpPr>
          <p:nvPr/>
        </p:nvSpPr>
        <p:spPr bwMode="auto">
          <a:xfrm>
            <a:off x="304800" y="1188978"/>
            <a:ext cx="8686800" cy="26016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Wingdings" pitchFamily="2" charset="2"/>
              <a:buNone/>
            </a:pPr>
            <a:r>
              <a:rPr lang="en-US" b="1" dirty="0" smtClean="0"/>
              <a:t>EURUSD Spot Reference: 1.24</a:t>
            </a:r>
          </a:p>
        </p:txBody>
      </p:sp>
    </p:spTree>
    <p:extLst>
      <p:ext uri="{BB962C8B-B14F-4D97-AF65-F5344CB8AC3E}">
        <p14:creationId xmlns:p14="http://schemas.microsoft.com/office/powerpoint/2010/main" val="1234169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ABC Inc. Hedging with Cross-Currency Swap</a:t>
            </a:r>
          </a:p>
        </p:txBody>
      </p:sp>
      <p:sp>
        <p:nvSpPr>
          <p:cNvPr id="3" name="Content Placeholder 2"/>
          <p:cNvSpPr>
            <a:spLocks noGrp="1"/>
          </p:cNvSpPr>
          <p:nvPr>
            <p:ph sz="quarter" idx="1"/>
          </p:nvPr>
        </p:nvSpPr>
        <p:spPr>
          <a:xfrm>
            <a:off x="228600" y="1143000"/>
            <a:ext cx="8686800" cy="5310964"/>
          </a:xfrm>
        </p:spPr>
        <p:txBody>
          <a:bodyPr>
            <a:normAutofit fontScale="92500" lnSpcReduction="20000"/>
          </a:bodyPr>
          <a:lstStyle/>
          <a:p>
            <a:pPr marL="0" lvl="1" indent="0">
              <a:buNone/>
            </a:pPr>
            <a:r>
              <a:rPr lang="en-US" sz="1500" b="1" dirty="0" smtClean="0"/>
              <a:t>Fixed-Fixed Cross Currency Swap Transaction</a:t>
            </a:r>
          </a:p>
          <a:p>
            <a:pPr marL="0" lvl="1" indent="0">
              <a:buNone/>
            </a:pPr>
            <a:endParaRPr lang="en-US" sz="1500" b="1" dirty="0" smtClean="0"/>
          </a:p>
          <a:p>
            <a:pPr marL="0" lvl="1" indent="0">
              <a:buNone/>
            </a:pPr>
            <a:r>
              <a:rPr lang="en-US" sz="1500" b="1" i="1" dirty="0" smtClean="0"/>
              <a:t>Key Terms:</a:t>
            </a:r>
          </a:p>
          <a:p>
            <a:pPr lvl="1">
              <a:buFontTx/>
              <a:buChar char="-"/>
            </a:pPr>
            <a:r>
              <a:rPr lang="en-US" sz="1500" dirty="0" smtClean="0"/>
              <a:t>Effective Date:				4/24/2018</a:t>
            </a:r>
          </a:p>
          <a:p>
            <a:pPr lvl="1">
              <a:buFontTx/>
              <a:buChar char="-"/>
            </a:pPr>
            <a:r>
              <a:rPr lang="en-US" sz="1500" dirty="0" smtClean="0"/>
              <a:t>Maturity Date:				</a:t>
            </a:r>
            <a:r>
              <a:rPr lang="en-US" sz="1500" b="1" dirty="0" smtClean="0"/>
              <a:t>4/24/2021</a:t>
            </a:r>
          </a:p>
          <a:p>
            <a:pPr lvl="1">
              <a:buFontTx/>
              <a:buChar char="-"/>
            </a:pPr>
            <a:r>
              <a:rPr lang="en-US" sz="1500" dirty="0" smtClean="0"/>
              <a:t>USD Notional Amount:			</a:t>
            </a:r>
            <a:r>
              <a:rPr lang="en-US" sz="1500" b="1" dirty="0" smtClean="0"/>
              <a:t>USD 25,000,000</a:t>
            </a:r>
          </a:p>
          <a:p>
            <a:pPr lvl="1">
              <a:buFontTx/>
              <a:buChar char="-"/>
            </a:pPr>
            <a:r>
              <a:rPr lang="en-US" sz="1500" dirty="0" smtClean="0"/>
              <a:t>Exchange Rate:				1.2400</a:t>
            </a:r>
          </a:p>
          <a:p>
            <a:pPr lvl="1">
              <a:buFontTx/>
              <a:buChar char="-"/>
            </a:pPr>
            <a:r>
              <a:rPr lang="en-US" sz="1500" dirty="0" smtClean="0"/>
              <a:t>EUR Notional Amount:			</a:t>
            </a:r>
            <a:r>
              <a:rPr lang="en-US" sz="1500" b="1" dirty="0" smtClean="0"/>
              <a:t>EUR 20,161,000</a:t>
            </a:r>
          </a:p>
          <a:p>
            <a:pPr lvl="1">
              <a:buFontTx/>
              <a:buChar char="-"/>
            </a:pPr>
            <a:r>
              <a:rPr lang="en-US" sz="1500" dirty="0" smtClean="0"/>
              <a:t>Interest Rates:				Fixed USD vs Fixed EUR</a:t>
            </a:r>
          </a:p>
          <a:p>
            <a:pPr lvl="1">
              <a:buFontTx/>
              <a:buChar char="-"/>
            </a:pPr>
            <a:r>
              <a:rPr lang="en-US" sz="1500" dirty="0" smtClean="0"/>
              <a:t>Payment Periods:				Quarterly; Act/ 360</a:t>
            </a:r>
          </a:p>
          <a:p>
            <a:pPr marL="0" lvl="1" indent="0">
              <a:buNone/>
            </a:pPr>
            <a:endParaRPr lang="en-US" sz="1500" b="1" i="1" dirty="0" smtClean="0"/>
          </a:p>
          <a:p>
            <a:pPr marL="0" lvl="1" indent="0">
              <a:buNone/>
            </a:pPr>
            <a:r>
              <a:rPr lang="en-US" sz="1500" b="1" i="1" dirty="0" smtClean="0"/>
              <a:t>Initial Exchange:</a:t>
            </a:r>
            <a:r>
              <a:rPr lang="en-US" sz="1500" dirty="0" smtClean="0"/>
              <a:t>				None</a:t>
            </a:r>
          </a:p>
          <a:p>
            <a:pPr marL="0" lvl="1" indent="0">
              <a:buNone/>
            </a:pPr>
            <a:endParaRPr lang="en-US" sz="1500" b="1" i="1" dirty="0" smtClean="0"/>
          </a:p>
          <a:p>
            <a:pPr marL="0" lvl="1" indent="0">
              <a:buNone/>
            </a:pPr>
            <a:r>
              <a:rPr lang="en-US" sz="1500" b="1" i="1" dirty="0" smtClean="0"/>
              <a:t>Periodic Exchanges:</a:t>
            </a:r>
          </a:p>
          <a:p>
            <a:pPr lvl="2">
              <a:buFontTx/>
              <a:buChar char="-"/>
            </a:pPr>
            <a:r>
              <a:rPr lang="en-US" sz="1500" dirty="0" smtClean="0"/>
              <a:t>Bank Pays:				</a:t>
            </a:r>
            <a:r>
              <a:rPr lang="en-US" sz="1500" b="1" dirty="0" smtClean="0"/>
              <a:t>7.00%</a:t>
            </a:r>
          </a:p>
          <a:p>
            <a:pPr lvl="2">
              <a:buFontTx/>
              <a:buChar char="-"/>
            </a:pPr>
            <a:r>
              <a:rPr lang="en-US" sz="1500" dirty="0" smtClean="0"/>
              <a:t>Company Pays:				</a:t>
            </a:r>
            <a:r>
              <a:rPr lang="en-US" sz="1500" b="1" dirty="0" smtClean="0">
                <a:solidFill>
                  <a:srgbClr val="C00000"/>
                </a:solidFill>
              </a:rPr>
              <a:t>4.25%</a:t>
            </a:r>
          </a:p>
          <a:p>
            <a:pPr marL="0" lvl="1" indent="0">
              <a:buNone/>
            </a:pPr>
            <a:endParaRPr lang="en-US" sz="1500" b="1" i="1" dirty="0" smtClean="0"/>
          </a:p>
          <a:p>
            <a:pPr marL="0" lvl="1" indent="0">
              <a:buNone/>
            </a:pPr>
            <a:r>
              <a:rPr lang="en-US" sz="1500" b="1" i="1" dirty="0" smtClean="0"/>
              <a:t>Final Exchange</a:t>
            </a:r>
            <a:r>
              <a:rPr lang="en-US" sz="1500" b="1" dirty="0" smtClean="0"/>
              <a:t>:</a:t>
            </a:r>
          </a:p>
          <a:p>
            <a:pPr lvl="2">
              <a:buFontTx/>
              <a:buChar char="-"/>
            </a:pPr>
            <a:r>
              <a:rPr lang="en-US" sz="1500" dirty="0" smtClean="0"/>
              <a:t>Bank Pays:				</a:t>
            </a:r>
            <a:r>
              <a:rPr lang="en-US" sz="1500" b="1" dirty="0" smtClean="0"/>
              <a:t>USD 25,000,000</a:t>
            </a:r>
          </a:p>
          <a:p>
            <a:pPr lvl="2">
              <a:buFontTx/>
              <a:buChar char="-"/>
            </a:pPr>
            <a:r>
              <a:rPr lang="en-US" sz="1500" dirty="0" smtClean="0"/>
              <a:t>Company Pays:				</a:t>
            </a:r>
            <a:r>
              <a:rPr lang="en-US" sz="1500" b="1" dirty="0" smtClean="0"/>
              <a:t>EUR 20,161,000</a:t>
            </a:r>
          </a:p>
          <a:p>
            <a:pPr lvl="2">
              <a:buFontTx/>
              <a:buChar char="-"/>
            </a:pPr>
            <a:endParaRPr lang="en-US" sz="1000" dirty="0" smtClean="0"/>
          </a:p>
          <a:p>
            <a:pPr algn="ctr">
              <a:lnSpc>
                <a:spcPct val="120000"/>
              </a:lnSpc>
            </a:pPr>
            <a:r>
              <a:rPr lang="en-US" b="1" i="1" dirty="0" smtClean="0">
                <a:solidFill>
                  <a:srgbClr val="047A86"/>
                </a:solidFill>
              </a:rPr>
              <a:t>The cross currency swap allows company to effectively reduce its interest costs </a:t>
            </a:r>
            <a:br>
              <a:rPr lang="en-US" b="1" i="1" dirty="0" smtClean="0">
                <a:solidFill>
                  <a:srgbClr val="047A86"/>
                </a:solidFill>
              </a:rPr>
            </a:br>
            <a:r>
              <a:rPr lang="en-US" b="1" i="1" dirty="0" smtClean="0">
                <a:solidFill>
                  <a:srgbClr val="C00000"/>
                </a:solidFill>
              </a:rPr>
              <a:t>from 7</a:t>
            </a:r>
            <a:r>
              <a:rPr lang="en-US" b="1" i="1" dirty="0">
                <a:solidFill>
                  <a:srgbClr val="C00000"/>
                </a:solidFill>
              </a:rPr>
              <a:t>% to </a:t>
            </a:r>
            <a:r>
              <a:rPr lang="en-US" b="1" i="1" dirty="0" smtClean="0">
                <a:solidFill>
                  <a:srgbClr val="C00000"/>
                </a:solidFill>
              </a:rPr>
              <a:t>4.25%</a:t>
            </a:r>
            <a:r>
              <a:rPr lang="en-US" b="1" i="1" dirty="0" smtClean="0">
                <a:solidFill>
                  <a:srgbClr val="047A86"/>
                </a:solidFill>
              </a:rPr>
              <a:t> </a:t>
            </a:r>
            <a:r>
              <a:rPr lang="en-US" b="1" i="1" dirty="0">
                <a:solidFill>
                  <a:srgbClr val="047A86"/>
                </a:solidFill>
              </a:rPr>
              <a:t>on </a:t>
            </a:r>
            <a:r>
              <a:rPr lang="en-US" b="1" i="1" dirty="0" smtClean="0">
                <a:solidFill>
                  <a:srgbClr val="047A86"/>
                </a:solidFill>
              </a:rPr>
              <a:t>the hedged debt portion of USD 25,000,000.</a:t>
            </a:r>
          </a:p>
        </p:txBody>
      </p:sp>
      <p:sp>
        <p:nvSpPr>
          <p:cNvPr id="5"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18</a:t>
            </a:fld>
            <a:endParaRPr lang="en-GB" sz="1000" dirty="0">
              <a:solidFill>
                <a:srgbClr val="047A86"/>
              </a:solidFill>
            </a:endParaRPr>
          </a:p>
        </p:txBody>
      </p:sp>
    </p:spTree>
    <p:extLst>
      <p:ext uri="{BB962C8B-B14F-4D97-AF65-F5344CB8AC3E}">
        <p14:creationId xmlns:p14="http://schemas.microsoft.com/office/powerpoint/2010/main" val="3504963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6481212" y="2355488"/>
            <a:ext cx="184143" cy="604121"/>
          </a:xfrm>
          <a:prstGeom prst="downArrow">
            <a:avLst>
              <a:gd name="adj1" fmla="val 29309"/>
              <a:gd name="adj2" fmla="val 50000"/>
            </a:avLst>
          </a:prstGeom>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7709523" y="2258944"/>
            <a:ext cx="160757" cy="853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6636786" y="2355484"/>
            <a:ext cx="184143" cy="604121"/>
          </a:xfrm>
          <a:prstGeom prst="downArrow">
            <a:avLst>
              <a:gd name="adj1" fmla="val 29309"/>
              <a:gd name="adj2" fmla="val 50000"/>
            </a:avLst>
          </a:prstGeom>
          <a:solidFill>
            <a:schemeClr val="accent2"/>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7901587" y="2258939"/>
            <a:ext cx="160754" cy="85306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6453250" y="2589815"/>
            <a:ext cx="1062116" cy="362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Wingdings" pitchFamily="2" charset="2"/>
              <a:buNone/>
            </a:pPr>
            <a:r>
              <a:rPr lang="en-US" sz="1100" b="1" dirty="0" smtClean="0"/>
              <a:t>EUR </a:t>
            </a:r>
            <a:br>
              <a:rPr lang="en-US" sz="1100" b="1" dirty="0" smtClean="0"/>
            </a:br>
            <a:r>
              <a:rPr lang="en-US" sz="1100" b="1" dirty="0" smtClean="0">
                <a:solidFill>
                  <a:srgbClr val="FF0000"/>
                </a:solidFill>
              </a:rPr>
              <a:t>4.25</a:t>
            </a:r>
            <a:r>
              <a:rPr lang="en-US" sz="1100" b="1" dirty="0" smtClean="0"/>
              <a:t>%</a:t>
            </a:r>
            <a:r>
              <a:rPr lang="en-US" sz="1100" dirty="0" smtClean="0"/>
              <a:t> </a:t>
            </a:r>
            <a:br>
              <a:rPr lang="en-US" sz="1100" dirty="0" smtClean="0"/>
            </a:br>
            <a:endParaRPr lang="en-US" sz="1100" dirty="0"/>
          </a:p>
        </p:txBody>
      </p:sp>
      <p:sp>
        <p:nvSpPr>
          <p:cNvPr id="11" name="Content Placeholder 2"/>
          <p:cNvSpPr txBox="1">
            <a:spLocks/>
          </p:cNvSpPr>
          <p:nvPr/>
        </p:nvSpPr>
        <p:spPr bwMode="auto">
          <a:xfrm>
            <a:off x="5995703" y="4406034"/>
            <a:ext cx="1062116" cy="362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Wingdings" pitchFamily="2" charset="2"/>
              <a:buNone/>
            </a:pPr>
            <a:r>
              <a:rPr lang="en-US" sz="1100" dirty="0" smtClean="0"/>
              <a:t>USD</a:t>
            </a:r>
            <a:br>
              <a:rPr lang="en-US" sz="1100" dirty="0" smtClean="0"/>
            </a:br>
            <a:r>
              <a:rPr lang="en-US" sz="1100" dirty="0" smtClean="0"/>
              <a:t>Interest</a:t>
            </a:r>
          </a:p>
          <a:p>
            <a:pPr marL="0" lvl="1" indent="0" algn="ctr">
              <a:buFont typeface="Wingdings" pitchFamily="2" charset="2"/>
              <a:buNone/>
            </a:pPr>
            <a:r>
              <a:rPr lang="en-US" sz="1100" dirty="0" smtClean="0"/>
              <a:t>7%</a:t>
            </a:r>
            <a:endParaRPr lang="en-US" sz="1100" dirty="0"/>
          </a:p>
        </p:txBody>
      </p:sp>
      <p:sp>
        <p:nvSpPr>
          <p:cNvPr id="12" name="Down Arrow 11"/>
          <p:cNvSpPr/>
          <p:nvPr/>
        </p:nvSpPr>
        <p:spPr>
          <a:xfrm>
            <a:off x="6778330" y="4329834"/>
            <a:ext cx="184143" cy="604121"/>
          </a:xfrm>
          <a:prstGeom prst="downArrow">
            <a:avLst>
              <a:gd name="adj1" fmla="val 32758"/>
              <a:gd name="adj2" fmla="val 50000"/>
            </a:avLst>
          </a:prstGeom>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bwMode="auto">
          <a:xfrm>
            <a:off x="7970428" y="2351067"/>
            <a:ext cx="1062116" cy="362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Wingdings" pitchFamily="2" charset="2"/>
              <a:buNone/>
            </a:pPr>
            <a:r>
              <a:rPr lang="en-US" sz="1100" dirty="0" smtClean="0"/>
              <a:t>Final Exchange</a:t>
            </a:r>
          </a:p>
          <a:p>
            <a:pPr marL="0" lvl="1" indent="0">
              <a:buFont typeface="Wingdings" pitchFamily="2" charset="2"/>
              <a:buNone/>
            </a:pPr>
            <a:r>
              <a:rPr lang="en-US" sz="1100" b="1" dirty="0" smtClean="0"/>
              <a:t>EUR</a:t>
            </a:r>
            <a:br>
              <a:rPr lang="en-US" sz="1100" b="1" dirty="0" smtClean="0"/>
            </a:br>
            <a:r>
              <a:rPr lang="en-US" sz="1100" b="1" dirty="0" smtClean="0"/>
              <a:t>20.16mm</a:t>
            </a:r>
            <a:endParaRPr lang="en-US" sz="1100" b="1" dirty="0"/>
          </a:p>
        </p:txBody>
      </p:sp>
      <p:sp>
        <p:nvSpPr>
          <p:cNvPr id="14" name="Content Placeholder 2"/>
          <p:cNvSpPr txBox="1">
            <a:spLocks/>
          </p:cNvSpPr>
          <p:nvPr/>
        </p:nvSpPr>
        <p:spPr bwMode="auto">
          <a:xfrm>
            <a:off x="5527805" y="2221807"/>
            <a:ext cx="1062116" cy="865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Wingdings" pitchFamily="2" charset="2"/>
              <a:buNone/>
            </a:pPr>
            <a:r>
              <a:rPr lang="en-US" sz="1100" dirty="0" smtClean="0"/>
              <a:t>Periodic Cash flows:</a:t>
            </a:r>
          </a:p>
          <a:p>
            <a:pPr marL="0" lvl="1" indent="0" algn="r">
              <a:buFont typeface="Wingdings" pitchFamily="2" charset="2"/>
              <a:buNone/>
            </a:pPr>
            <a:r>
              <a:rPr lang="en-US" sz="1100" dirty="0" smtClean="0"/>
              <a:t> </a:t>
            </a:r>
            <a:r>
              <a:rPr lang="en-US" sz="1100" b="1" dirty="0" smtClean="0"/>
              <a:t>USD</a:t>
            </a:r>
          </a:p>
          <a:p>
            <a:pPr marL="0" lvl="1" indent="0" algn="r">
              <a:buFont typeface="Wingdings" pitchFamily="2" charset="2"/>
              <a:buNone/>
            </a:pPr>
            <a:r>
              <a:rPr lang="en-US" sz="1100" b="1" dirty="0" smtClean="0"/>
              <a:t>7%</a:t>
            </a:r>
            <a:endParaRPr lang="en-US" sz="1100" b="1" dirty="0"/>
          </a:p>
        </p:txBody>
      </p:sp>
      <p:sp>
        <p:nvSpPr>
          <p:cNvPr id="15" name="Down Arrow 14"/>
          <p:cNvSpPr/>
          <p:nvPr/>
        </p:nvSpPr>
        <p:spPr>
          <a:xfrm>
            <a:off x="7522966" y="4176138"/>
            <a:ext cx="160757" cy="853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6927858" y="2724067"/>
            <a:ext cx="1062116" cy="362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Wingdings" pitchFamily="2" charset="2"/>
              <a:buNone/>
            </a:pPr>
            <a:r>
              <a:rPr lang="en-US" sz="1100" b="1" dirty="0" smtClean="0"/>
              <a:t>USD </a:t>
            </a:r>
            <a:br>
              <a:rPr lang="en-US" sz="1100" b="1" dirty="0" smtClean="0"/>
            </a:br>
            <a:r>
              <a:rPr lang="en-US" sz="1100" b="1" dirty="0" smtClean="0"/>
              <a:t>25mm</a:t>
            </a:r>
            <a:endParaRPr lang="en-US" sz="1100" b="1" dirty="0"/>
          </a:p>
        </p:txBody>
      </p:sp>
      <p:sp>
        <p:nvSpPr>
          <p:cNvPr id="17" name="Content Placeholder 2"/>
          <p:cNvSpPr txBox="1">
            <a:spLocks/>
          </p:cNvSpPr>
          <p:nvPr/>
        </p:nvSpPr>
        <p:spPr bwMode="auto">
          <a:xfrm>
            <a:off x="7487456" y="4417087"/>
            <a:ext cx="1062116" cy="362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Wingdings" pitchFamily="2" charset="2"/>
              <a:buNone/>
            </a:pPr>
            <a:r>
              <a:rPr lang="en-US" sz="1100" b="1" dirty="0" smtClean="0"/>
              <a:t>Principal:</a:t>
            </a:r>
            <a:br>
              <a:rPr lang="en-US" sz="1100" b="1" dirty="0" smtClean="0"/>
            </a:br>
            <a:r>
              <a:rPr lang="en-US" sz="1100" b="1" dirty="0" smtClean="0"/>
              <a:t>USD </a:t>
            </a:r>
            <a:br>
              <a:rPr lang="en-US" sz="1100" b="1" dirty="0" smtClean="0"/>
            </a:br>
            <a:r>
              <a:rPr lang="en-US" sz="1100" b="1" dirty="0" smtClean="0"/>
              <a:t>25mm</a:t>
            </a:r>
            <a:endParaRPr lang="en-US" sz="1100" b="1" dirty="0"/>
          </a:p>
        </p:txBody>
      </p:sp>
      <p:sp>
        <p:nvSpPr>
          <p:cNvPr id="18" name="Folded Corner 17"/>
          <p:cNvSpPr/>
          <p:nvPr/>
        </p:nvSpPr>
        <p:spPr>
          <a:xfrm>
            <a:off x="6710850" y="5181600"/>
            <a:ext cx="1098910" cy="921502"/>
          </a:xfrm>
          <a:prstGeom prst="foldedCorner">
            <a:avLst/>
          </a:prstGeom>
          <a:solidFill>
            <a:srgbClr val="058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USD </a:t>
            </a:r>
            <a:r>
              <a:rPr lang="en-US" sz="1200" dirty="0" err="1" smtClean="0"/>
              <a:t>Debtholders</a:t>
            </a:r>
            <a:endParaRPr lang="en-US" sz="1200" dirty="0"/>
          </a:p>
        </p:txBody>
      </p:sp>
      <p:sp>
        <p:nvSpPr>
          <p:cNvPr id="22" name="Content Placeholder 2"/>
          <p:cNvSpPr>
            <a:spLocks noGrp="1"/>
          </p:cNvSpPr>
          <p:nvPr>
            <p:ph idx="1"/>
          </p:nvPr>
        </p:nvSpPr>
        <p:spPr>
          <a:xfrm>
            <a:off x="228600" y="1170442"/>
            <a:ext cx="6291042" cy="5317444"/>
          </a:xfrm>
        </p:spPr>
        <p:txBody>
          <a:bodyPr/>
          <a:lstStyle/>
          <a:p>
            <a:pPr marL="0" lvl="1" indent="0">
              <a:buNone/>
            </a:pPr>
            <a:r>
              <a:rPr lang="en-US" b="1" dirty="0" smtClean="0"/>
              <a:t>Key Features</a:t>
            </a:r>
            <a:endParaRPr lang="en-US" b="1" dirty="0"/>
          </a:p>
          <a:p>
            <a:pPr lvl="1"/>
            <a:r>
              <a:rPr lang="en-US" sz="1200" dirty="0" smtClean="0"/>
              <a:t>Initial exchange:</a:t>
            </a:r>
          </a:p>
          <a:p>
            <a:pPr lvl="2"/>
            <a:r>
              <a:rPr lang="en-US" sz="1100" dirty="0" smtClean="0"/>
              <a:t>Not needed due to the fact that company’s capital has already been converted </a:t>
            </a:r>
            <a:br>
              <a:rPr lang="en-US" sz="1100" dirty="0" smtClean="0"/>
            </a:br>
            <a:r>
              <a:rPr lang="en-US" sz="1100" dirty="0" smtClean="0"/>
              <a:t>from USD and invested in Europe</a:t>
            </a:r>
          </a:p>
          <a:p>
            <a:pPr lvl="1"/>
            <a:r>
              <a:rPr lang="en-US" sz="1200" dirty="0" smtClean="0"/>
              <a:t>Periodic cash flows: </a:t>
            </a:r>
          </a:p>
          <a:p>
            <a:pPr lvl="2"/>
            <a:r>
              <a:rPr lang="en-US" sz="1100" dirty="0" smtClean="0"/>
              <a:t>ABC pays EUR based on fixed interest rate</a:t>
            </a:r>
          </a:p>
          <a:p>
            <a:pPr lvl="2"/>
            <a:r>
              <a:rPr lang="en-US" sz="1100" dirty="0" smtClean="0"/>
              <a:t>Receives fixed/floating USD, to match USD interest leg on debt</a:t>
            </a:r>
          </a:p>
          <a:p>
            <a:pPr lvl="1"/>
            <a:r>
              <a:rPr lang="en-US" sz="1200" dirty="0" smtClean="0"/>
              <a:t>Final exchange:</a:t>
            </a:r>
          </a:p>
          <a:p>
            <a:pPr lvl="2"/>
            <a:r>
              <a:rPr lang="en-US" sz="1100" dirty="0" smtClean="0"/>
              <a:t>ABC sells EUR</a:t>
            </a:r>
          </a:p>
          <a:p>
            <a:pPr lvl="2"/>
            <a:r>
              <a:rPr lang="en-US" sz="1100" dirty="0" smtClean="0"/>
              <a:t>Buys USD – same exchange rate used (initial spot) for all cash flows</a:t>
            </a:r>
          </a:p>
          <a:p>
            <a:pPr marL="0" lvl="1" indent="0">
              <a:buNone/>
            </a:pPr>
            <a:endParaRPr lang="en-US" sz="500" b="1" dirty="0" smtClean="0"/>
          </a:p>
          <a:p>
            <a:pPr marL="0" lvl="1" indent="0">
              <a:buNone/>
            </a:pPr>
            <a:r>
              <a:rPr lang="en-US" b="1" dirty="0" smtClean="0"/>
              <a:t>Advantages</a:t>
            </a:r>
            <a:endParaRPr lang="en-US" sz="1600" b="1" dirty="0"/>
          </a:p>
          <a:p>
            <a:pPr lvl="1"/>
            <a:r>
              <a:rPr lang="en-US" sz="1200" dirty="0" smtClean="0"/>
              <a:t>All-in one transaction with minimal ongoing administration required</a:t>
            </a:r>
          </a:p>
          <a:p>
            <a:pPr lvl="1"/>
            <a:r>
              <a:rPr lang="en-US" sz="1200" dirty="0" smtClean="0"/>
              <a:t>Highly customizable, aimed at optimizing currency risk profile of </a:t>
            </a:r>
            <a:br>
              <a:rPr lang="en-US" sz="1200" dirty="0" smtClean="0"/>
            </a:br>
            <a:r>
              <a:rPr lang="en-US" sz="1200" dirty="0" smtClean="0"/>
              <a:t>combined capital structure</a:t>
            </a:r>
          </a:p>
          <a:p>
            <a:pPr lvl="1"/>
            <a:r>
              <a:rPr lang="en-US" sz="1200" dirty="0" smtClean="0"/>
              <a:t>Potential favorable hedge accounting if designated as net investment hedge</a:t>
            </a:r>
          </a:p>
          <a:p>
            <a:pPr marL="0" lvl="1" indent="0">
              <a:buNone/>
            </a:pPr>
            <a:endParaRPr lang="en-US" sz="500" dirty="0" smtClean="0"/>
          </a:p>
          <a:p>
            <a:pPr marL="0" lvl="1" indent="0">
              <a:buNone/>
            </a:pPr>
            <a:r>
              <a:rPr lang="en-US" b="1" dirty="0" smtClean="0"/>
              <a:t>Disadvantages</a:t>
            </a:r>
          </a:p>
          <a:p>
            <a:pPr lvl="1"/>
            <a:r>
              <a:rPr lang="en-US" sz="1200" dirty="0" smtClean="0"/>
              <a:t>Can be complex to restructure in the event of a recapitalization or </a:t>
            </a:r>
            <a:br>
              <a:rPr lang="en-US" sz="1200" dirty="0" smtClean="0"/>
            </a:br>
            <a:r>
              <a:rPr lang="en-US" sz="1200" dirty="0" smtClean="0"/>
              <a:t>change in risk profile</a:t>
            </a:r>
          </a:p>
          <a:p>
            <a:pPr lvl="1"/>
            <a:r>
              <a:rPr lang="en-US" sz="1200" dirty="0" smtClean="0"/>
              <a:t>Credit intensive: far date of (and value embedded in) final exchange carries </a:t>
            </a:r>
            <a:br>
              <a:rPr lang="en-US" sz="1200" dirty="0" smtClean="0"/>
            </a:br>
            <a:r>
              <a:rPr lang="en-US" sz="1200" dirty="0" smtClean="0"/>
              <a:t>credit risk for the bank</a:t>
            </a:r>
          </a:p>
          <a:p>
            <a:pPr lvl="1"/>
            <a:r>
              <a:rPr lang="en-US" sz="1200" dirty="0" smtClean="0"/>
              <a:t>Adverse mark-to-market value may affect P&amp;L</a:t>
            </a:r>
            <a:endParaRPr lang="en-US" sz="1200" dirty="0"/>
          </a:p>
        </p:txBody>
      </p:sp>
      <p:pic>
        <p:nvPicPr>
          <p:cNvPr id="1026" name="Picture 2" descr="C:\Users\J052393\AppData\Local\Microsoft\Windows\Temporary Internet Files\Content.IE5\9EB3K00N\Map_symbol_museum_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766" y="1295400"/>
            <a:ext cx="1418151" cy="85256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Hedging with Cross-Currency Swap (cont.)</a:t>
            </a:r>
          </a:p>
        </p:txBody>
      </p:sp>
      <p:sp>
        <p:nvSpPr>
          <p:cNvPr id="21"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19</a:t>
            </a:fld>
            <a:endParaRPr lang="en-GB" sz="1000" dirty="0">
              <a:solidFill>
                <a:srgbClr val="047A86"/>
              </a:solidFill>
            </a:endParaRPr>
          </a:p>
        </p:txBody>
      </p:sp>
      <p:pic>
        <p:nvPicPr>
          <p:cNvPr id="19" name="Picture 4" descr="C:\Users\J052393\AppData\Local\Microsoft\Windows\Temporary Internet Files\Content.IE5\OTOLKEKA\0511-1012-2713-0003_Industrial_Factory_with_Smokestacks_clipart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906" y="3226541"/>
            <a:ext cx="1528068" cy="81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2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a:xfrm>
            <a:off x="104274" y="1371600"/>
            <a:ext cx="8991600" cy="4114800"/>
          </a:xfrm>
          <a:prstGeom prst="rect">
            <a:avLst/>
          </a:prstGeom>
          <a:ln>
            <a:noFill/>
          </a:ln>
          <a:effectLst>
            <a:softEdge rad="112500"/>
          </a:effectLst>
        </p:spPr>
      </p:pic>
      <p:sp>
        <p:nvSpPr>
          <p:cNvPr id="3" name="Content Placeholder 2"/>
          <p:cNvSpPr>
            <a:spLocks noGrp="1"/>
          </p:cNvSpPr>
          <p:nvPr>
            <p:ph sz="quarter" idx="1"/>
          </p:nvPr>
        </p:nvSpPr>
        <p:spPr>
          <a:xfrm>
            <a:off x="1066800" y="1905000"/>
            <a:ext cx="7010400" cy="3992563"/>
          </a:xfrm>
        </p:spPr>
        <p:txBody>
          <a:bodyPr>
            <a:normAutofit/>
          </a:bodyPr>
          <a:lstStyle/>
          <a:p>
            <a:r>
              <a:rPr lang="en-US" sz="2000" b="1" dirty="0" smtClean="0"/>
              <a:t>Review of Basic Foreign Currency Hedging Tools</a:t>
            </a:r>
          </a:p>
          <a:p>
            <a:r>
              <a:rPr lang="en-US" sz="2000" b="1" dirty="0" smtClean="0"/>
              <a:t>Theoretical Constructs: Forwards and Swaps</a:t>
            </a:r>
            <a:endParaRPr lang="en-US" sz="2000" b="1" dirty="0"/>
          </a:p>
          <a:p>
            <a:r>
              <a:rPr lang="en-US" sz="2000" b="1" dirty="0"/>
              <a:t>Hedge Accounting </a:t>
            </a:r>
            <a:r>
              <a:rPr lang="en-US" sz="2000" b="1" dirty="0" smtClean="0"/>
              <a:t>Considerations</a:t>
            </a:r>
          </a:p>
          <a:p>
            <a:r>
              <a:rPr lang="en-US" sz="2000" b="1" dirty="0" smtClean="0"/>
              <a:t>Example</a:t>
            </a:r>
            <a:endParaRPr lang="en-US" sz="2000" b="1" dirty="0"/>
          </a:p>
          <a:p>
            <a:endParaRPr lang="en-US" sz="2000" dirty="0" smtClean="0">
              <a:solidFill>
                <a:schemeClr val="tx1">
                  <a:lumMod val="65000"/>
                  <a:lumOff val="35000"/>
                </a:schemeClr>
              </a:solidFill>
            </a:endParaRPr>
          </a:p>
        </p:txBody>
      </p:sp>
      <p:sp>
        <p:nvSpPr>
          <p:cNvPr id="7"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2</a:t>
            </a:fld>
            <a:endParaRPr lang="en-GB" sz="1000" dirty="0">
              <a:solidFill>
                <a:srgbClr val="047A86"/>
              </a:solidFill>
            </a:endParaRPr>
          </a:p>
        </p:txBody>
      </p:sp>
      <p:sp>
        <p:nvSpPr>
          <p:cNvPr id="8" name="Title 6"/>
          <p:cNvSpPr>
            <a:spLocks noGrp="1"/>
          </p:cNvSpPr>
          <p:nvPr>
            <p:ph type="title"/>
          </p:nvPr>
        </p:nvSpPr>
        <p:spPr>
          <a:xfrm>
            <a:off x="274321" y="201157"/>
            <a:ext cx="7193280" cy="637043"/>
          </a:xfrm>
        </p:spPr>
        <p:txBody>
          <a:bodyPr/>
          <a:lstStyle/>
          <a:p>
            <a:r>
              <a:rPr lang="en-US" dirty="0" smtClean="0">
                <a:solidFill>
                  <a:schemeClr val="accent1">
                    <a:lumMod val="50000"/>
                  </a:schemeClr>
                </a:solidFill>
              </a:rPr>
              <a:t>Agenda</a:t>
            </a:r>
            <a:endParaRPr lang="en-US" b="0" dirty="0">
              <a:solidFill>
                <a:schemeClr val="accent1">
                  <a:lumMod val="50000"/>
                </a:schemeClr>
              </a:solidFill>
            </a:endParaRPr>
          </a:p>
        </p:txBody>
      </p:sp>
    </p:spTree>
    <p:extLst>
      <p:ext uri="{BB962C8B-B14F-4D97-AF65-F5344CB8AC3E}">
        <p14:creationId xmlns:p14="http://schemas.microsoft.com/office/powerpoint/2010/main" val="1677415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1" y="277357"/>
            <a:ext cx="7193280" cy="63704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Cross-Currency </a:t>
            </a:r>
            <a:r>
              <a:rPr lang="en-US" dirty="0" smtClean="0">
                <a:solidFill>
                  <a:schemeClr val="accent1">
                    <a:lumMod val="50000"/>
                  </a:schemeClr>
                </a:solidFill>
              </a:rPr>
              <a:t>Swap: Cash Flow Breakdown By Payment Leg</a:t>
            </a:r>
            <a:endParaRPr lang="en-US" dirty="0">
              <a:solidFill>
                <a:schemeClr val="accent1">
                  <a:lumMod val="50000"/>
                </a:schemeClr>
              </a:solidFill>
            </a:endParaRPr>
          </a:p>
        </p:txBody>
      </p:sp>
      <p:sp>
        <p:nvSpPr>
          <p:cNvPr id="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20</a:t>
            </a:fld>
            <a:endParaRPr lang="en-GB" sz="1000" dirty="0">
              <a:solidFill>
                <a:srgbClr val="047A8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96759240"/>
              </p:ext>
            </p:extLst>
          </p:nvPr>
        </p:nvGraphicFramePr>
        <p:xfrm>
          <a:off x="152402" y="1355177"/>
          <a:ext cx="8762999" cy="4428736"/>
        </p:xfrm>
        <a:graphic>
          <a:graphicData uri="http://schemas.openxmlformats.org/drawingml/2006/table">
            <a:tbl>
              <a:tblPr>
                <a:tableStyleId>{5C22544A-7EE6-4342-B048-85BDC9FD1C3A}</a:tableStyleId>
              </a:tblPr>
              <a:tblGrid>
                <a:gridCol w="558631"/>
                <a:gridCol w="558631"/>
                <a:gridCol w="330536"/>
                <a:gridCol w="685800"/>
                <a:gridCol w="685800"/>
                <a:gridCol w="838200"/>
                <a:gridCol w="685800"/>
                <a:gridCol w="914400"/>
                <a:gridCol w="653683"/>
                <a:gridCol w="600318"/>
                <a:gridCol w="833778"/>
                <a:gridCol w="583644"/>
                <a:gridCol w="833778"/>
              </a:tblGrid>
              <a:tr h="245023">
                <a:tc>
                  <a:txBody>
                    <a:bodyPr/>
                    <a:lstStyle/>
                    <a:p>
                      <a:pPr algn="l" fontAlgn="b"/>
                      <a:r>
                        <a:rPr lang="en-US" sz="900" b="1" u="none" strike="noStrike" dirty="0">
                          <a:solidFill>
                            <a:schemeClr val="bg1"/>
                          </a:solidFill>
                          <a:effectLst/>
                        </a:rPr>
                        <a:t> </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en-US" sz="900" b="1" u="none" strike="noStrike" dirty="0">
                          <a:solidFill>
                            <a:schemeClr val="bg1"/>
                          </a:solidFill>
                          <a:effectLst/>
                        </a:rPr>
                        <a:t> </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en-US" sz="900" b="1" u="none" strike="noStrike" dirty="0">
                          <a:solidFill>
                            <a:schemeClr val="bg1"/>
                          </a:solidFill>
                          <a:effectLst/>
                        </a:rPr>
                        <a:t> </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5">
                  <a:txBody>
                    <a:bodyPr/>
                    <a:lstStyle/>
                    <a:p>
                      <a:pPr algn="ctr" fontAlgn="b"/>
                      <a:r>
                        <a:rPr lang="en-US" sz="900" b="1" i="1" u="none" strike="noStrike" dirty="0">
                          <a:solidFill>
                            <a:srgbClr val="FFFF00"/>
                          </a:solidFill>
                          <a:effectLst/>
                        </a:rPr>
                        <a:t>EUR Cash Flows</a:t>
                      </a:r>
                      <a:endParaRPr lang="en-US" sz="900" b="1" i="1" u="none" strike="noStrike" dirty="0">
                        <a:solidFill>
                          <a:srgbClr val="FFFF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900" b="1" u="none" strike="noStrike" dirty="0">
                          <a:solidFill>
                            <a:schemeClr val="bg1"/>
                          </a:solidFill>
                          <a:effectLst/>
                        </a:rPr>
                        <a:t>USD Cash flows</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ctr" fontAlgn="ctr"/>
                      <a:r>
                        <a:rPr lang="en-US" sz="900" b="1" u="none" strike="noStrike" dirty="0">
                          <a:solidFill>
                            <a:schemeClr val="bg1"/>
                          </a:solidFill>
                          <a:effectLst/>
                        </a:rPr>
                        <a:t>Start</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900" b="1" u="none" strike="noStrike" dirty="0">
                          <a:solidFill>
                            <a:schemeClr val="bg1"/>
                          </a:solidFill>
                          <a:effectLst/>
                        </a:rPr>
                        <a:t>End</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900" b="1" u="none" strike="noStrike">
                          <a:solidFill>
                            <a:schemeClr val="bg1"/>
                          </a:solidFill>
                          <a:effectLst/>
                        </a:rPr>
                        <a:t>Days</a:t>
                      </a:r>
                      <a:endParaRPr lang="en-US" sz="900" b="1" i="0" u="none" strike="noStrike">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900" b="1" i="1" u="none" strike="noStrike" dirty="0">
                          <a:solidFill>
                            <a:srgbClr val="FFFF00"/>
                          </a:solidFill>
                          <a:effectLst/>
                        </a:rPr>
                        <a:t>Notional</a:t>
                      </a:r>
                      <a:endParaRPr lang="en-US" sz="900" b="1" i="1" u="none" strike="noStrike" dirty="0">
                        <a:solidFill>
                          <a:srgbClr val="FFFF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900" b="1" i="1" u="none" strike="noStrike" dirty="0">
                          <a:solidFill>
                            <a:srgbClr val="FFFF00"/>
                          </a:solidFill>
                          <a:effectLst/>
                        </a:rPr>
                        <a:t>Exchange</a:t>
                      </a:r>
                      <a:endParaRPr lang="en-US" sz="900" b="1" i="1" u="none" strike="noStrike" dirty="0">
                        <a:solidFill>
                          <a:srgbClr val="FFFF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900" b="1" i="1" u="none" strike="noStrike" dirty="0">
                          <a:solidFill>
                            <a:srgbClr val="FFFF00"/>
                          </a:solidFill>
                          <a:effectLst/>
                        </a:rPr>
                        <a:t>Payment</a:t>
                      </a:r>
                      <a:endParaRPr lang="en-US" sz="900" b="1" i="1" u="none" strike="noStrike" dirty="0">
                        <a:solidFill>
                          <a:srgbClr val="FFFF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900" b="1" i="1" u="none" strike="noStrike" dirty="0">
                          <a:solidFill>
                            <a:srgbClr val="FFFF00"/>
                          </a:solidFill>
                          <a:effectLst/>
                        </a:rPr>
                        <a:t>Discount</a:t>
                      </a:r>
                      <a:endParaRPr lang="en-US" sz="900" b="1" i="1" u="none" strike="noStrike" dirty="0">
                        <a:solidFill>
                          <a:srgbClr val="FFFF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fontAlgn="b"/>
                      <a:r>
                        <a:rPr lang="en-US" sz="900" b="1" i="1" u="none" strike="noStrike" dirty="0">
                          <a:solidFill>
                            <a:srgbClr val="FFFF00"/>
                          </a:solidFill>
                          <a:effectLst/>
                        </a:rPr>
                        <a:t> PV </a:t>
                      </a:r>
                      <a:r>
                        <a:rPr lang="en-US" sz="900" b="1" i="1" u="none" strike="noStrike" dirty="0" smtClean="0">
                          <a:solidFill>
                            <a:srgbClr val="FFFF00"/>
                          </a:solidFill>
                          <a:effectLst/>
                        </a:rPr>
                        <a:t>(EUR)</a:t>
                      </a:r>
                      <a:endParaRPr lang="en-US" sz="900" b="1" i="1" u="none" strike="noStrike" dirty="0">
                        <a:solidFill>
                          <a:srgbClr val="FFFF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900" b="1" u="none" strike="noStrike" dirty="0">
                          <a:solidFill>
                            <a:schemeClr val="bg1"/>
                          </a:solidFill>
                          <a:effectLst/>
                        </a:rPr>
                        <a:t>Notional</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900" b="1" u="none" strike="noStrike">
                          <a:solidFill>
                            <a:schemeClr val="bg1"/>
                          </a:solidFill>
                          <a:effectLst/>
                        </a:rPr>
                        <a:t>Exchange</a:t>
                      </a:r>
                      <a:endParaRPr lang="en-US" sz="900" b="1" i="0" u="none" strike="noStrike">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900" b="1" u="none" strike="noStrike" dirty="0">
                          <a:solidFill>
                            <a:schemeClr val="bg1"/>
                          </a:solidFill>
                          <a:effectLst/>
                        </a:rPr>
                        <a:t>Payment</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900" b="1" u="none" strike="noStrike" dirty="0">
                          <a:solidFill>
                            <a:schemeClr val="bg1"/>
                          </a:solidFill>
                          <a:effectLst/>
                        </a:rPr>
                        <a:t>Discount</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900" b="1" u="none" strike="noStrike" dirty="0" smtClean="0">
                          <a:solidFill>
                            <a:schemeClr val="bg1"/>
                          </a:solidFill>
                          <a:effectLst/>
                        </a:rPr>
                        <a:t>PV (USD)</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71043">
                <a:tc>
                  <a:txBody>
                    <a:bodyPr/>
                    <a:lstStyle/>
                    <a:p>
                      <a:pPr algn="ctr" fontAlgn="b"/>
                      <a:r>
                        <a:rPr lang="en-US" sz="900" b="0" i="0" u="none" strike="noStrike" dirty="0">
                          <a:solidFill>
                            <a:srgbClr val="000000"/>
                          </a:solidFill>
                          <a:effectLst/>
                          <a:latin typeface="+mj-lt"/>
                        </a:rPr>
                        <a:t>4/24/18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7/24/18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1.002701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(217,175.70)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u="none" strike="noStrike" dirty="0">
                          <a:effectLst/>
                        </a:rPr>
                        <a:t>25,000,000</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mj-lt"/>
                        </a:rPr>
                        <a:t>0.995487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440,364.91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043">
                <a:tc>
                  <a:txBody>
                    <a:bodyPr/>
                    <a:lstStyle/>
                    <a:p>
                      <a:pPr algn="ctr" fontAlgn="b"/>
                      <a:r>
                        <a:rPr lang="en-US" sz="900" b="0" i="0" u="none" strike="noStrike" dirty="0">
                          <a:solidFill>
                            <a:srgbClr val="000000"/>
                          </a:solidFill>
                          <a:effectLst/>
                          <a:latin typeface="+mj-lt"/>
                        </a:rPr>
                        <a:t>7/24/18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effectLst/>
                          <a:latin typeface="+mj-lt"/>
                        </a:rPr>
                        <a:t>10/24/18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1.005029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(220,072.01)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u="none" strike="noStrike" dirty="0">
                          <a:effectLst/>
                        </a:rPr>
                        <a:t>25,000,000</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   </a:t>
                      </a:r>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effectLst/>
                          <a:latin typeface="+mj-lt"/>
                        </a:rPr>
                        <a:t>0.990381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442,920.36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043">
                <a:tc>
                  <a:txBody>
                    <a:bodyPr/>
                    <a:lstStyle/>
                    <a:p>
                      <a:pPr algn="ctr" fontAlgn="b"/>
                      <a:r>
                        <a:rPr lang="en-US" sz="900" b="0" i="0" u="none" strike="noStrike" dirty="0">
                          <a:solidFill>
                            <a:srgbClr val="000000"/>
                          </a:solidFill>
                          <a:effectLst/>
                          <a:latin typeface="+mj-lt"/>
                        </a:rPr>
                        <a:t>10/24/18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j-lt"/>
                        </a:rPr>
                        <a:t>1/24/19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1.007815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(220,682.22)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u="none" strike="noStrike">
                          <a:effectLst/>
                        </a:rPr>
                        <a:t>25,000,000</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mj-lt"/>
                        </a:rPr>
                        <a:t>0.98493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440,482.66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043">
                <a:tc>
                  <a:txBody>
                    <a:bodyPr/>
                    <a:lstStyle/>
                    <a:p>
                      <a:pPr algn="ctr" fontAlgn="b"/>
                      <a:r>
                        <a:rPr lang="en-US" sz="900" b="0" i="0" u="none" strike="noStrike">
                          <a:solidFill>
                            <a:srgbClr val="000000"/>
                          </a:solidFill>
                          <a:effectLst/>
                          <a:latin typeface="+mj-lt"/>
                        </a:rPr>
                        <a:t>1/24/19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4/24/19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    (214,210.63)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1.010104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(216,374.99)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u="none" strike="noStrike" dirty="0">
                          <a:effectLst/>
                        </a:rPr>
                        <a:t>25,000,000</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437,500.00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effectLst/>
                          <a:latin typeface="+mj-lt"/>
                        </a:rPr>
                        <a:t>0.979338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428,460.17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043">
                <a:tc>
                  <a:txBody>
                    <a:bodyPr/>
                    <a:lstStyle/>
                    <a:p>
                      <a:pPr algn="ctr" fontAlgn="b"/>
                      <a:r>
                        <a:rPr lang="en-US" sz="900" b="0" i="0" u="none" strike="noStrike" dirty="0">
                          <a:solidFill>
                            <a:srgbClr val="000000"/>
                          </a:solidFill>
                          <a:effectLst/>
                          <a:latin typeface="+mj-lt"/>
                        </a:rPr>
                        <a:t>4/24/19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7/24/19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smtClean="0">
                          <a:solidFill>
                            <a:srgbClr val="000000"/>
                          </a:solidFill>
                          <a:effectLst/>
                          <a:latin typeface="+mj-lt"/>
                        </a:rPr>
                        <a:t>1.012170</a:t>
                      </a:r>
                      <a:endParaRPr lang="en-US" sz="900" b="0" i="1"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(219,226.57)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u="none" strike="noStrike">
                          <a:effectLst/>
                        </a:rPr>
                        <a:t>25,000,000</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mj-lt"/>
                        </a:rPr>
                        <a:t>0.973389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430,589.45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043">
                <a:tc>
                  <a:txBody>
                    <a:bodyPr/>
                    <a:lstStyle/>
                    <a:p>
                      <a:pPr algn="ctr" fontAlgn="b"/>
                      <a:r>
                        <a:rPr lang="en-US" sz="900" b="0" i="0" u="none" strike="noStrike">
                          <a:solidFill>
                            <a:srgbClr val="000000"/>
                          </a:solidFill>
                          <a:effectLst/>
                          <a:latin typeface="+mj-lt"/>
                        </a:rPr>
                        <a:t>7/24/19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10/24/19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1.014094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(222,057.01)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u="none" strike="noStrike" dirty="0">
                          <a:effectLst/>
                        </a:rPr>
                        <a:t>25,000,000</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effectLst/>
                          <a:latin typeface="+mj-lt"/>
                        </a:rPr>
                        <a:t>0.967216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smtClean="0">
                          <a:solidFill>
                            <a:srgbClr val="000000"/>
                          </a:solidFill>
                          <a:effectLst/>
                          <a:latin typeface="+mj-lt"/>
                        </a:rPr>
                        <a:t>       432,560.65 </a:t>
                      </a:r>
                      <a:endParaRPr lang="en-US" sz="9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043">
                <a:tc>
                  <a:txBody>
                    <a:bodyPr/>
                    <a:lstStyle/>
                    <a:p>
                      <a:pPr algn="ctr" fontAlgn="b"/>
                      <a:r>
                        <a:rPr lang="en-US" sz="900" b="0" i="0" u="none" strike="noStrike" dirty="0">
                          <a:solidFill>
                            <a:srgbClr val="000000"/>
                          </a:solidFill>
                          <a:effectLst/>
                          <a:latin typeface="+mj-lt"/>
                        </a:rPr>
                        <a:t>10/24/19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1/24/20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1.015812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(222,433.31)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u="none" strike="noStrike">
                          <a:effectLst/>
                        </a:rPr>
                        <a:t>25,000,000</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mj-lt"/>
                        </a:rPr>
                        <a:t>0.960968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429,766.17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043">
                <a:tc>
                  <a:txBody>
                    <a:bodyPr/>
                    <a:lstStyle/>
                    <a:p>
                      <a:pPr algn="ctr" fontAlgn="b"/>
                      <a:r>
                        <a:rPr lang="en-US" sz="900" b="0" i="0" u="none" strike="noStrike">
                          <a:solidFill>
                            <a:srgbClr val="000000"/>
                          </a:solidFill>
                          <a:effectLst/>
                          <a:latin typeface="+mj-lt"/>
                        </a:rPr>
                        <a:t>1/24/20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4/24/20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1.01727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(220,331.17)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u="none" strike="noStrike" dirty="0">
                          <a:effectLst/>
                        </a:rPr>
                        <a:t>25,000,000</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effectLst/>
                          <a:latin typeface="+mj-lt"/>
                        </a:rPr>
                        <a:t>0.954771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422,353.54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043">
                <a:tc>
                  <a:txBody>
                    <a:bodyPr/>
                    <a:lstStyle/>
                    <a:p>
                      <a:pPr algn="ctr" fontAlgn="b"/>
                      <a:r>
                        <a:rPr lang="en-US" sz="900" b="0" i="0" u="none" strike="noStrike" dirty="0">
                          <a:solidFill>
                            <a:srgbClr val="000000"/>
                          </a:solidFill>
                          <a:effectLst/>
                          <a:latin typeface="+mj-lt"/>
                        </a:rPr>
                        <a:t>4/24/20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7/24/20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1.018455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(220,587.97)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u="none" strike="noStrike">
                          <a:effectLst/>
                        </a:rPr>
                        <a:t>25,000,000</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mj-lt"/>
                        </a:rPr>
                        <a:t>0.948601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419,624.09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043">
                <a:tc>
                  <a:txBody>
                    <a:bodyPr/>
                    <a:lstStyle/>
                    <a:p>
                      <a:pPr algn="ctr" fontAlgn="b"/>
                      <a:r>
                        <a:rPr lang="en-US" sz="900" b="0" i="0" u="none" strike="noStrike">
                          <a:solidFill>
                            <a:srgbClr val="000000"/>
                          </a:solidFill>
                          <a:effectLst/>
                          <a:latin typeface="+mj-lt"/>
                        </a:rPr>
                        <a:t>7/24/20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10/26/20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i="1" u="none" strike="noStrike" dirty="0">
                          <a:effectLst/>
                        </a:rPr>
                        <a:t> </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    (223,731.10)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1.019399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(228,071.19)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u="none" strike="noStrike" dirty="0">
                          <a:effectLst/>
                        </a:rPr>
                        <a:t>25,000,000</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456,944.44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effectLst/>
                          <a:latin typeface="+mj-lt"/>
                        </a:rPr>
                        <a:t>0.942267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430,563.76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043">
                <a:tc>
                  <a:txBody>
                    <a:bodyPr/>
                    <a:lstStyle/>
                    <a:p>
                      <a:pPr algn="ctr" fontAlgn="b"/>
                      <a:r>
                        <a:rPr lang="en-US" sz="900" b="0" i="0" u="none" strike="noStrike">
                          <a:solidFill>
                            <a:srgbClr val="000000"/>
                          </a:solidFill>
                          <a:effectLst/>
                          <a:latin typeface="+mj-lt"/>
                        </a:rPr>
                        <a:t>10/26/20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1/25/21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i="1" u="none" strike="noStrike">
                          <a:effectLst/>
                        </a:rPr>
                        <a:t> </a:t>
                      </a:r>
                      <a:endParaRPr lang="en-US" sz="900" b="0" i="1"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1" u="none" strike="noStrike" dirty="0">
                          <a:solidFill>
                            <a:srgbClr val="000000"/>
                          </a:solidFill>
                          <a:effectLst/>
                          <a:latin typeface="+mj-lt"/>
                        </a:rPr>
                        <a:t>1.020051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i="1" u="none" strike="noStrike" dirty="0" smtClean="0">
                          <a:solidFill>
                            <a:srgbClr val="000000"/>
                          </a:solidFill>
                          <a:effectLst/>
                          <a:latin typeface="+mj-lt"/>
                        </a:rPr>
                        <a:t>       </a:t>
                      </a:r>
                      <a:r>
                        <a:rPr lang="en-US" sz="900" b="0" i="1" u="none" strike="noStrike" dirty="0">
                          <a:solidFill>
                            <a:srgbClr val="000000"/>
                          </a:solidFill>
                          <a:effectLst/>
                          <a:latin typeface="+mj-lt"/>
                        </a:rPr>
                        <a:t>(220,933.66)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u="none" strike="noStrike">
                          <a:effectLst/>
                        </a:rPr>
                        <a:t>25,000,000</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mj-lt"/>
                        </a:rPr>
                        <a:t>0.936179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414,129.07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043">
                <a:tc>
                  <a:txBody>
                    <a:bodyPr/>
                    <a:lstStyle/>
                    <a:p>
                      <a:pPr algn="ctr" fontAlgn="b"/>
                      <a:r>
                        <a:rPr lang="en-US" sz="900" b="0" i="0" u="none" strike="noStrike">
                          <a:solidFill>
                            <a:srgbClr val="000000"/>
                          </a:solidFill>
                          <a:effectLst/>
                          <a:latin typeface="+mj-lt"/>
                        </a:rPr>
                        <a:t>1/25/21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4/26/21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i="1" u="none" strike="noStrike" dirty="0" smtClean="0">
                          <a:effectLst/>
                        </a:rPr>
                        <a:t>(20,161,000)</a:t>
                      </a:r>
                      <a:endParaRPr lang="en-US" sz="900" b="0" i="1"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smtClean="0">
                          <a:solidFill>
                            <a:srgbClr val="000000"/>
                          </a:solidFill>
                          <a:effectLst/>
                          <a:latin typeface="+mj-lt"/>
                        </a:rPr>
                        <a:t>(20,377,590.74</a:t>
                      </a:r>
                      <a:r>
                        <a:rPr lang="en-US" sz="900" b="0" i="1" u="none" strike="noStrike" dirty="0">
                          <a:solidFill>
                            <a:srgbClr val="000000"/>
                          </a:solidFill>
                          <a:effectLst/>
                          <a:latin typeface="+mj-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1.020459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1" u="none" strike="noStrike" dirty="0">
                          <a:solidFill>
                            <a:srgbClr val="000000"/>
                          </a:solidFill>
                          <a:effectLst/>
                          <a:latin typeface="+mj-lt"/>
                        </a:rPr>
                        <a:t>  (20,794,492.64)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00" u="none" strike="noStrike">
                          <a:effectLst/>
                        </a:rPr>
                        <a:t>25,000,000</a:t>
                      </a:r>
                      <a:endParaRPr lang="en-US" sz="900" b="0" i="0" u="none" strike="noStrike">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dirty="0">
                          <a:effectLst/>
                        </a:rPr>
                        <a:t>25,000,000</a:t>
                      </a:r>
                      <a:endParaRPr lang="en-US" sz="900" b="0" i="0" u="none" strike="noStrike" dirty="0">
                        <a:solidFill>
                          <a:srgbClr val="000000"/>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25,442,361.11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0.930137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23,664,870.66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043">
                <a:tc>
                  <a:txBody>
                    <a:bodyPr/>
                    <a:lstStyle/>
                    <a:p>
                      <a:pPr algn="l" fontAlgn="b"/>
                      <a:r>
                        <a:rPr lang="en-US" sz="800" u="none" strike="noStrike">
                          <a:effectLst/>
                        </a:rPr>
                        <a:t> </a:t>
                      </a:r>
                      <a:endParaRPr lang="en-US" sz="800" b="0" i="0" u="none" strike="noStrike">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900" b="1" u="none" strike="noStrike" dirty="0">
                          <a:effectLst/>
                        </a:rPr>
                        <a:t> </a:t>
                      </a:r>
                      <a:r>
                        <a:rPr lang="en-US" sz="900" b="1" u="none" strike="noStrike" dirty="0" smtClean="0">
                          <a:effectLst/>
                        </a:rPr>
                        <a:t>(23,149,629.44)</a:t>
                      </a:r>
                      <a:endParaRPr lang="en-US" sz="900" b="1" i="0" u="none" strike="noStrike" dirty="0">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b="1" u="none" strike="noStrike" dirty="0">
                          <a:effectLst/>
                        </a:rPr>
                        <a:t> </a:t>
                      </a:r>
                      <a:endParaRPr lang="en-US" sz="900" b="1" i="0" u="none" strike="noStrike" dirty="0">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b="1" u="none" strike="noStrike" dirty="0">
                          <a:effectLst/>
                        </a:rPr>
                        <a:t> </a:t>
                      </a:r>
                      <a:endParaRPr lang="en-US" sz="900" b="1" i="0" u="none" strike="noStrike" dirty="0">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b="1" u="none" strike="noStrike" dirty="0">
                          <a:effectLst/>
                        </a:rPr>
                        <a:t> </a:t>
                      </a:r>
                      <a:endParaRPr lang="en-US" sz="900" b="1" i="0" u="none" strike="noStrike" dirty="0">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b="1" u="none" strike="noStrike">
                          <a:effectLst/>
                        </a:rPr>
                        <a:t> </a:t>
                      </a:r>
                      <a:endParaRPr lang="en-US" sz="900" b="1" i="0" u="none" strike="noStrike">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900" b="1" u="none" strike="noStrike" dirty="0" smtClean="0">
                          <a:effectLst/>
                        </a:rPr>
                        <a:t> 28,705,540.75 </a:t>
                      </a:r>
                      <a:endParaRPr lang="en-US" sz="900" b="1" i="0" u="none" strike="noStrike" dirty="0">
                        <a:solidFill>
                          <a:srgbClr val="000000"/>
                        </a:solidFill>
                        <a:effectLst/>
                        <a:latin typeface="Calibri"/>
                      </a:endParaRPr>
                    </a:p>
                  </a:txBody>
                  <a:tcPr marL="7487" marR="7487" marT="7487" marB="0" anchor="ctr">
                    <a:lnT w="12700" cap="flat" cmpd="sng" algn="ctr">
                      <a:solidFill>
                        <a:schemeClr val="tx1"/>
                      </a:solidFill>
                      <a:prstDash val="solid"/>
                      <a:round/>
                      <a:headEnd type="none" w="med" len="med"/>
                      <a:tailEnd type="none" w="med" len="med"/>
                    </a:lnT>
                    <a:solidFill>
                      <a:schemeClr val="bg1"/>
                    </a:solidFill>
                  </a:tcPr>
                </a:tc>
              </a:tr>
              <a:tr h="149747">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dirty="0">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dirty="0">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r"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r" fontAlgn="b"/>
                      <a:r>
                        <a:rPr lang="en-US" sz="900" u="none" strike="noStrike">
                          <a:effectLst/>
                        </a:rPr>
                        <a:t>at spot</a:t>
                      </a:r>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r" fontAlgn="b"/>
                      <a:r>
                        <a:rPr lang="en-US" sz="900" u="none" strike="noStrike" dirty="0" smtClean="0">
                          <a:effectLst/>
                        </a:rPr>
                        <a:t>1.24</a:t>
                      </a:r>
                      <a:endParaRPr lang="en-US" sz="900" b="0" i="0" u="none" strike="noStrike" dirty="0">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dirty="0">
                        <a:solidFill>
                          <a:srgbClr val="000000"/>
                        </a:solidFill>
                        <a:effectLst/>
                        <a:latin typeface="Calibri"/>
                      </a:endParaRPr>
                    </a:p>
                  </a:txBody>
                  <a:tcPr marL="7487" marR="7487" marT="7487" marB="0" anchor="ctr">
                    <a:solidFill>
                      <a:schemeClr val="bg1"/>
                    </a:solidFill>
                  </a:tcPr>
                </a:tc>
              </a:tr>
              <a:tr h="271043">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dirty="0">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r" fontAlgn="b"/>
                      <a:endParaRPr lang="en-US" sz="900" b="0" i="0" u="none" strike="noStrike" dirty="0">
                        <a:solidFill>
                          <a:srgbClr val="000000"/>
                        </a:solidFill>
                        <a:effectLst/>
                        <a:latin typeface="Calibri"/>
                      </a:endParaRPr>
                    </a:p>
                  </a:txBody>
                  <a:tcPr marL="7487" marR="7487" marT="7487" marB="0" anchor="ctr">
                    <a:solidFill>
                      <a:schemeClr val="bg1"/>
                    </a:solidFill>
                  </a:tcPr>
                </a:tc>
                <a:tc>
                  <a:txBody>
                    <a:bodyPr/>
                    <a:lstStyle/>
                    <a:p>
                      <a:pPr algn="r" fontAlgn="b"/>
                      <a:r>
                        <a:rPr lang="en-US" sz="900" b="1" u="none" strike="noStrike" dirty="0">
                          <a:effectLst/>
                        </a:rPr>
                        <a:t>USD</a:t>
                      </a:r>
                      <a:endParaRPr lang="en-US" sz="900" b="1" i="0" u="none" strike="noStrike" dirty="0">
                        <a:solidFill>
                          <a:srgbClr val="000000"/>
                        </a:solidFill>
                        <a:effectLst/>
                        <a:latin typeface="Calibri"/>
                      </a:endParaRPr>
                    </a:p>
                  </a:txBody>
                  <a:tcPr marL="7487" marR="7487" marT="7487" marB="0" anchor="ctr">
                    <a:solidFill>
                      <a:schemeClr val="bg1"/>
                    </a:solidFill>
                  </a:tcPr>
                </a:tc>
                <a:tc>
                  <a:txBody>
                    <a:bodyPr/>
                    <a:lstStyle/>
                    <a:p>
                      <a:pPr algn="r" fontAlgn="b"/>
                      <a:r>
                        <a:rPr lang="en-US" sz="900" b="1" u="none" strike="noStrike" dirty="0">
                          <a:effectLst/>
                        </a:rPr>
                        <a:t> (</a:t>
                      </a:r>
                      <a:r>
                        <a:rPr lang="en-US" sz="900" b="1" u="none" strike="noStrike" dirty="0" smtClean="0">
                          <a:effectLst/>
                        </a:rPr>
                        <a:t>28,705,540.75)</a:t>
                      </a:r>
                      <a:endParaRPr lang="en-US" sz="900" b="1" i="0" u="none" strike="noStrike" dirty="0">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dirty="0">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dirty="0">
                        <a:solidFill>
                          <a:srgbClr val="000000"/>
                        </a:solidFill>
                        <a:effectLst/>
                        <a:latin typeface="Calibri"/>
                      </a:endParaRPr>
                    </a:p>
                  </a:txBody>
                  <a:tcPr marL="7487" marR="7487" marT="7487" marB="0" anchor="ctr">
                    <a:solidFill>
                      <a:schemeClr val="bg1"/>
                    </a:solidFill>
                  </a:tcPr>
                </a:tc>
                <a:tc>
                  <a:txBody>
                    <a:bodyPr/>
                    <a:lstStyle/>
                    <a:p>
                      <a:pPr algn="l" fontAlgn="b"/>
                      <a:endParaRPr lang="en-US" sz="900" b="0" i="0" u="none" strike="noStrike">
                        <a:solidFill>
                          <a:srgbClr val="000000"/>
                        </a:solidFill>
                        <a:effectLst/>
                        <a:latin typeface="Calibri"/>
                      </a:endParaRPr>
                    </a:p>
                  </a:txBody>
                  <a:tcPr marL="7487" marR="7487" marT="7487" marB="0" anchor="ctr">
                    <a:solidFill>
                      <a:schemeClr val="bg1"/>
                    </a:solidFill>
                  </a:tcPr>
                </a:tc>
                <a:tc>
                  <a:txBody>
                    <a:bodyPr/>
                    <a:lstStyle/>
                    <a:p>
                      <a:pPr algn="r" fontAlgn="b"/>
                      <a:r>
                        <a:rPr lang="en-US" sz="900" b="1" u="none" strike="noStrike" dirty="0" smtClean="0">
                          <a:effectLst/>
                        </a:rPr>
                        <a:t>NET VALUE</a:t>
                      </a:r>
                      <a:endParaRPr lang="en-US" sz="900" b="1" i="0" u="none" strike="noStrike" dirty="0">
                        <a:solidFill>
                          <a:srgbClr val="000000"/>
                        </a:solidFill>
                        <a:effectLst/>
                        <a:latin typeface="Calibri"/>
                      </a:endParaRPr>
                    </a:p>
                  </a:txBody>
                  <a:tcPr marL="7487" marR="7487" marT="7487" marB="0" anchor="ctr">
                    <a:solidFill>
                      <a:schemeClr val="bg1"/>
                    </a:solidFill>
                  </a:tcPr>
                </a:tc>
                <a:tc>
                  <a:txBody>
                    <a:bodyPr/>
                    <a:lstStyle/>
                    <a:p>
                      <a:pPr algn="r" fontAlgn="b"/>
                      <a:r>
                        <a:rPr lang="en-US" sz="900" b="1" u="none" strike="noStrike" dirty="0" smtClean="0">
                          <a:effectLst/>
                        </a:rPr>
                        <a:t>(0.0)</a:t>
                      </a:r>
                      <a:endParaRPr lang="en-US" sz="900" b="1" i="0" u="none" strike="noStrike" dirty="0">
                        <a:solidFill>
                          <a:srgbClr val="000000"/>
                        </a:solidFill>
                        <a:effectLst/>
                        <a:latin typeface="Calibri"/>
                      </a:endParaRPr>
                    </a:p>
                  </a:txBody>
                  <a:tcPr marL="7487" marR="7487" marT="7487" marB="0" anchor="ctr">
                    <a:solidFill>
                      <a:schemeClr val="bg1"/>
                    </a:solidFill>
                  </a:tcPr>
                </a:tc>
              </a:tr>
            </a:tbl>
          </a:graphicData>
        </a:graphic>
      </p:graphicFrame>
      <p:cxnSp>
        <p:nvCxnSpPr>
          <p:cNvPr id="5" name="Straight Arrow Connector 4"/>
          <p:cNvCxnSpPr/>
          <p:nvPr/>
        </p:nvCxnSpPr>
        <p:spPr>
          <a:xfrm flipV="1">
            <a:off x="5715000" y="5181600"/>
            <a:ext cx="220980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113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1" y="277357"/>
            <a:ext cx="7193280" cy="63704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Cross-Currency Swap Breakdown: </a:t>
            </a:r>
            <a:r>
              <a:rPr lang="en-US" dirty="0" smtClean="0">
                <a:solidFill>
                  <a:schemeClr val="accent1">
                    <a:lumMod val="50000"/>
                  </a:schemeClr>
                </a:solidFill>
              </a:rPr>
              <a:t>Net USD</a:t>
            </a:r>
            <a:endParaRPr lang="en-US" dirty="0">
              <a:solidFill>
                <a:schemeClr val="accent1">
                  <a:lumMod val="50000"/>
                </a:schemeClr>
              </a:solidFill>
            </a:endParaRPr>
          </a:p>
        </p:txBody>
      </p:sp>
      <p:sp>
        <p:nvSpPr>
          <p:cNvPr id="3" name="Rectangle 2"/>
          <p:cNvSpPr/>
          <p:nvPr/>
        </p:nvSpPr>
        <p:spPr>
          <a:xfrm>
            <a:off x="457200" y="5867400"/>
            <a:ext cx="8323217" cy="523220"/>
          </a:xfrm>
          <a:prstGeom prst="rect">
            <a:avLst/>
          </a:prstGeom>
        </p:spPr>
        <p:txBody>
          <a:bodyPr wrap="square">
            <a:spAutoFit/>
          </a:bodyPr>
          <a:lstStyle/>
          <a:p>
            <a:r>
              <a:rPr lang="en-US" sz="1400" b="1" dirty="0" smtClean="0"/>
              <a:t>The large off-market value notional exchange at maturity is recovered through the periodic interest payment differential</a:t>
            </a:r>
            <a:endParaRPr lang="en-US" sz="1400" dirty="0"/>
          </a:p>
        </p:txBody>
      </p:sp>
      <p:sp>
        <p:nvSpPr>
          <p:cNvPr id="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21</a:t>
            </a:fld>
            <a:endParaRPr lang="en-GB" sz="1000" dirty="0">
              <a:solidFill>
                <a:srgbClr val="047A8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45271971"/>
              </p:ext>
            </p:extLst>
          </p:nvPr>
        </p:nvGraphicFramePr>
        <p:xfrm>
          <a:off x="457202" y="1295400"/>
          <a:ext cx="8229598" cy="4528531"/>
        </p:xfrm>
        <a:graphic>
          <a:graphicData uri="http://schemas.openxmlformats.org/drawingml/2006/table">
            <a:tbl>
              <a:tblPr>
                <a:tableStyleId>{5C22544A-7EE6-4342-B048-85BDC9FD1C3A}</a:tableStyleId>
              </a:tblPr>
              <a:tblGrid>
                <a:gridCol w="802170"/>
                <a:gridCol w="802170"/>
                <a:gridCol w="532189"/>
                <a:gridCol w="870439"/>
                <a:gridCol w="1046667"/>
                <a:gridCol w="663340"/>
                <a:gridCol w="955365"/>
                <a:gridCol w="957058"/>
                <a:gridCol w="707875"/>
                <a:gridCol w="892325"/>
              </a:tblGrid>
              <a:tr h="304800">
                <a:tc>
                  <a:txBody>
                    <a:bodyPr/>
                    <a:lstStyle/>
                    <a:p>
                      <a:pPr algn="l" fontAlgn="b"/>
                      <a:r>
                        <a:rPr lang="en-US" sz="900" b="1" u="none" strike="noStrike" dirty="0">
                          <a:solidFill>
                            <a:schemeClr val="bg1"/>
                          </a:solidFill>
                          <a:effectLst/>
                        </a:rPr>
                        <a:t> </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en-US" sz="900" b="1" u="none" strike="noStrike" dirty="0">
                          <a:solidFill>
                            <a:schemeClr val="bg1"/>
                          </a:solidFill>
                          <a:effectLst/>
                        </a:rPr>
                        <a:t> </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en-US" sz="900" b="1" u="none" strike="noStrike" dirty="0">
                          <a:solidFill>
                            <a:schemeClr val="bg1"/>
                          </a:solidFill>
                          <a:effectLst/>
                        </a:rPr>
                        <a:t> </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000" b="1" u="none" strike="noStrike" dirty="0" smtClean="0">
                          <a:solidFill>
                            <a:schemeClr val="bg1"/>
                          </a:solidFill>
                          <a:effectLst/>
                        </a:rPr>
                        <a:t>USD Leg</a:t>
                      </a:r>
                      <a:endParaRPr lang="en-US" sz="1000" b="1" i="0" u="none" strike="noStrike" dirty="0">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fontAlgn="b"/>
                      <a:r>
                        <a:rPr lang="en-US" sz="1000" b="1" i="1" u="none" strike="noStrike" dirty="0" smtClean="0">
                          <a:solidFill>
                            <a:srgbClr val="FFFF00"/>
                          </a:solidFill>
                          <a:effectLst/>
                        </a:rPr>
                        <a:t>EUR Leg</a:t>
                      </a:r>
                      <a:endParaRPr lang="en-US" sz="1000" b="1" i="1" u="none" strike="noStrike" dirty="0">
                        <a:solidFill>
                          <a:srgbClr val="FFFF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b"/>
                      <a:endParaRPr lang="en-US" sz="1000" b="1" i="0" u="none" strike="noStrike" dirty="0">
                        <a:solidFill>
                          <a:schemeClr val="bg1"/>
                        </a:solidFill>
                        <a:effectLst/>
                        <a:latin typeface="Calibri"/>
                      </a:endParaRPr>
                    </a:p>
                  </a:txBody>
                  <a:tcPr marL="8310" marR="8310" marT="8310" marB="0" anchor="ctr">
                    <a:solidFill>
                      <a:schemeClr val="tx2"/>
                    </a:solidFill>
                  </a:tcPr>
                </a:tc>
                <a:tc hMerge="1">
                  <a:txBody>
                    <a:bodyPr/>
                    <a:lstStyle/>
                    <a:p>
                      <a:pPr algn="ctr" fontAlgn="b"/>
                      <a:endParaRPr lang="en-US" sz="1000" b="1" i="0" u="none" strike="noStrike" dirty="0">
                        <a:solidFill>
                          <a:schemeClr val="bg1"/>
                        </a:solidFill>
                        <a:effectLst/>
                        <a:latin typeface="Calibri"/>
                      </a:endParaRPr>
                    </a:p>
                  </a:txBody>
                  <a:tcPr marL="8310" marR="8310" marT="8310" marB="0" anchor="ctr">
                    <a:solidFill>
                      <a:schemeClr val="tx2"/>
                    </a:solidFill>
                  </a:tcPr>
                </a:tc>
                <a:tc>
                  <a:txBody>
                    <a:bodyPr/>
                    <a:lstStyle/>
                    <a:p>
                      <a:pPr algn="ctr" fontAlgn="b"/>
                      <a:endParaRPr lang="en-US" sz="1000" b="1" i="0" u="none" strike="noStrike" dirty="0">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endParaRPr lang="en-US" sz="1000" b="1" i="0" u="none" strike="noStrike">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endParaRPr lang="en-US" sz="1000" b="1" i="0" u="none" strike="noStrike">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166197">
                <a:tc>
                  <a:txBody>
                    <a:bodyPr/>
                    <a:lstStyle/>
                    <a:p>
                      <a:pPr algn="ctr" fontAlgn="ctr"/>
                      <a:r>
                        <a:rPr lang="en-US" sz="900" b="1" u="none" strike="noStrike" dirty="0">
                          <a:solidFill>
                            <a:schemeClr val="bg1"/>
                          </a:solidFill>
                          <a:effectLst/>
                        </a:rPr>
                        <a:t>Start</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900" b="1" u="none" strike="noStrike" dirty="0">
                          <a:solidFill>
                            <a:schemeClr val="bg1"/>
                          </a:solidFill>
                          <a:effectLst/>
                        </a:rPr>
                        <a:t>End</a:t>
                      </a:r>
                      <a:endParaRPr lang="en-US" sz="900" b="1" i="0" u="none" strike="noStrike" dirty="0">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900" b="1" u="none" strike="noStrike">
                          <a:solidFill>
                            <a:schemeClr val="bg1"/>
                          </a:solidFill>
                          <a:effectLst/>
                        </a:rPr>
                        <a:t>Days</a:t>
                      </a:r>
                      <a:endParaRPr lang="en-US" sz="900" b="1" i="0" u="none" strike="noStrike">
                        <a:solidFill>
                          <a:schemeClr val="bg1"/>
                        </a:solidFill>
                        <a:effectLst/>
                        <a:latin typeface="Calibri"/>
                      </a:endParaRPr>
                    </a:p>
                  </a:txBody>
                  <a:tcPr marL="7487" marR="7487" marT="74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000" b="1" u="none" strike="noStrike" dirty="0">
                          <a:solidFill>
                            <a:schemeClr val="bg1"/>
                          </a:solidFill>
                          <a:effectLst/>
                        </a:rPr>
                        <a:t>Payments Rec</a:t>
                      </a:r>
                      <a:endParaRPr lang="en-US" sz="1000" b="1" i="0" u="none" strike="noStrike" dirty="0">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000" b="1" i="1" u="none" strike="noStrike" dirty="0">
                          <a:solidFill>
                            <a:srgbClr val="FFFF00"/>
                          </a:solidFill>
                          <a:effectLst/>
                        </a:rPr>
                        <a:t>Payments </a:t>
                      </a:r>
                      <a:r>
                        <a:rPr lang="en-US" sz="1000" b="1" i="1" u="none" strike="noStrike" dirty="0" smtClean="0">
                          <a:solidFill>
                            <a:srgbClr val="FFFF00"/>
                          </a:solidFill>
                          <a:effectLst/>
                        </a:rPr>
                        <a:t/>
                      </a:r>
                      <a:br>
                        <a:rPr lang="en-US" sz="1000" b="1" i="1" u="none" strike="noStrike" dirty="0" smtClean="0">
                          <a:solidFill>
                            <a:srgbClr val="FFFF00"/>
                          </a:solidFill>
                          <a:effectLst/>
                        </a:rPr>
                      </a:br>
                      <a:r>
                        <a:rPr lang="en-US" sz="1000" b="1" i="1" u="none" strike="noStrike" dirty="0" smtClean="0">
                          <a:solidFill>
                            <a:srgbClr val="FFFF00"/>
                          </a:solidFill>
                          <a:effectLst/>
                        </a:rPr>
                        <a:t>Pay</a:t>
                      </a:r>
                      <a:endParaRPr lang="en-US" sz="1000" b="1" i="1" u="none" strike="noStrike" dirty="0">
                        <a:solidFill>
                          <a:srgbClr val="FFFF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000" b="1" i="1" u="none" strike="noStrike" dirty="0" err="1">
                          <a:solidFill>
                            <a:srgbClr val="FFFF00"/>
                          </a:solidFill>
                          <a:effectLst/>
                        </a:rPr>
                        <a:t>Fwd</a:t>
                      </a:r>
                      <a:r>
                        <a:rPr lang="en-US" sz="1000" b="1" i="1" u="none" strike="noStrike" dirty="0">
                          <a:solidFill>
                            <a:srgbClr val="FFFF00"/>
                          </a:solidFill>
                          <a:effectLst/>
                        </a:rPr>
                        <a:t> FX</a:t>
                      </a:r>
                      <a:endParaRPr lang="en-US" sz="1000" b="1" i="1" u="none" strike="noStrike" dirty="0">
                        <a:solidFill>
                          <a:srgbClr val="FFFF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r>
                        <a:rPr lang="en-US" sz="1000" b="1" i="1" u="none" strike="noStrike" dirty="0">
                          <a:solidFill>
                            <a:srgbClr val="FFFF00"/>
                          </a:solidFill>
                          <a:effectLst/>
                        </a:rPr>
                        <a:t>USD Value</a:t>
                      </a:r>
                      <a:endParaRPr lang="en-US" sz="1000" b="1" i="1" u="none" strike="noStrike" dirty="0">
                        <a:solidFill>
                          <a:srgbClr val="FFFF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r>
                        <a:rPr lang="en-US" sz="1000" b="1" u="none" strike="noStrike" dirty="0">
                          <a:solidFill>
                            <a:schemeClr val="bg1"/>
                          </a:solidFill>
                          <a:effectLst/>
                        </a:rPr>
                        <a:t>Net </a:t>
                      </a:r>
                      <a:r>
                        <a:rPr lang="en-US" sz="1000" b="1" u="none" strike="noStrike" dirty="0" smtClean="0">
                          <a:solidFill>
                            <a:schemeClr val="bg1"/>
                          </a:solidFill>
                          <a:effectLst/>
                        </a:rPr>
                        <a:t>Payment (USD)</a:t>
                      </a:r>
                      <a:endParaRPr lang="en-US" sz="1000" b="1" i="0" u="none" strike="noStrike" dirty="0">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r>
                        <a:rPr lang="en-US" sz="1000" b="1" u="none" strike="noStrike" dirty="0">
                          <a:solidFill>
                            <a:schemeClr val="bg1"/>
                          </a:solidFill>
                          <a:effectLst/>
                        </a:rPr>
                        <a:t>Discount (USD)</a:t>
                      </a:r>
                      <a:endParaRPr lang="en-US" sz="1000" b="1" i="0" u="none" strike="noStrike" dirty="0">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r>
                        <a:rPr lang="en-US" sz="1000" b="1" u="none" strike="noStrike" dirty="0" smtClean="0">
                          <a:solidFill>
                            <a:schemeClr val="bg1"/>
                          </a:solidFill>
                          <a:effectLst/>
                        </a:rPr>
                        <a:t>PV </a:t>
                      </a:r>
                    </a:p>
                    <a:p>
                      <a:pPr algn="r" fontAlgn="b"/>
                      <a:r>
                        <a:rPr lang="en-US" sz="1000" b="1" u="none" strike="noStrike" dirty="0" smtClean="0">
                          <a:solidFill>
                            <a:schemeClr val="bg1"/>
                          </a:solidFill>
                          <a:effectLst/>
                        </a:rPr>
                        <a:t>(USD)</a:t>
                      </a:r>
                      <a:endParaRPr lang="en-US" sz="1000" b="1" i="0" u="none" strike="noStrike" dirty="0">
                        <a:solidFill>
                          <a:schemeClr val="bg1"/>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300817">
                <a:tc>
                  <a:txBody>
                    <a:bodyPr/>
                    <a:lstStyle/>
                    <a:p>
                      <a:pPr algn="ctr" fontAlgn="b"/>
                      <a:r>
                        <a:rPr lang="en-US" sz="900" b="0" i="0" u="none" strike="noStrike" dirty="0">
                          <a:solidFill>
                            <a:srgbClr val="000000"/>
                          </a:solidFill>
                          <a:effectLst/>
                          <a:latin typeface="+mj-lt"/>
                        </a:rPr>
                        <a:t>4/24/18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7/24/18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1" u="none" strike="noStrike">
                          <a:solidFill>
                            <a:srgbClr val="000000"/>
                          </a:solidFill>
                          <a:effectLst/>
                          <a:latin typeface="Arial"/>
                        </a:rPr>
                        <a:t>     1.2410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1" u="none" strike="noStrike">
                          <a:solidFill>
                            <a:srgbClr val="000000"/>
                          </a:solidFill>
                          <a:effectLst/>
                          <a:latin typeface="Arial"/>
                        </a:rPr>
                        <a:t>-268,789.11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0" u="none" strike="noStrike">
                          <a:solidFill>
                            <a:srgbClr val="000000"/>
                          </a:solidFill>
                          <a:effectLst/>
                          <a:latin typeface="Arial"/>
                        </a:rPr>
                        <a:t>173,572.00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Arial"/>
                        </a:rPr>
                        <a:t>0.99549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0" u="none" strike="noStrike">
                          <a:solidFill>
                            <a:srgbClr val="000000"/>
                          </a:solidFill>
                          <a:effectLst/>
                          <a:latin typeface="Arial"/>
                        </a:rPr>
                        <a:t>172,788.67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817">
                <a:tc>
                  <a:txBody>
                    <a:bodyPr/>
                    <a:lstStyle/>
                    <a:p>
                      <a:pPr algn="ctr" fontAlgn="b"/>
                      <a:r>
                        <a:rPr lang="en-US" sz="900" b="0" i="0" u="none" strike="noStrike" dirty="0">
                          <a:solidFill>
                            <a:srgbClr val="000000"/>
                          </a:solidFill>
                          <a:effectLst/>
                          <a:latin typeface="+mj-lt"/>
                        </a:rPr>
                        <a:t>7/24/18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effectLst/>
                          <a:latin typeface="+mj-lt"/>
                        </a:rPr>
                        <a:t>10/24/18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   </a:t>
                      </a:r>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1" u="none" strike="noStrike">
                          <a:solidFill>
                            <a:srgbClr val="000000"/>
                          </a:solidFill>
                          <a:effectLst/>
                          <a:latin typeface="Arial"/>
                        </a:rPr>
                        <a:t>     1.2509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1" u="none" strike="noStrike">
                          <a:solidFill>
                            <a:srgbClr val="000000"/>
                          </a:solidFill>
                          <a:effectLst/>
                          <a:latin typeface="Arial"/>
                        </a:rPr>
                        <a:t>-273,916.78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0" u="none" strike="noStrike">
                          <a:solidFill>
                            <a:srgbClr val="000000"/>
                          </a:solidFill>
                          <a:effectLst/>
                          <a:latin typeface="Arial"/>
                        </a:rPr>
                        <a:t>173,305.44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900" b="0" i="0" u="none" strike="noStrike">
                          <a:solidFill>
                            <a:srgbClr val="000000"/>
                          </a:solidFill>
                          <a:effectLst/>
                          <a:latin typeface="Arial"/>
                        </a:rPr>
                        <a:t>0.99038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0" u="none" strike="noStrike">
                          <a:solidFill>
                            <a:srgbClr val="000000"/>
                          </a:solidFill>
                          <a:effectLst/>
                          <a:latin typeface="Arial"/>
                        </a:rPr>
                        <a:t>171,638.42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817">
                <a:tc>
                  <a:txBody>
                    <a:bodyPr/>
                    <a:lstStyle/>
                    <a:p>
                      <a:pPr algn="ctr" fontAlgn="b"/>
                      <a:r>
                        <a:rPr lang="en-US" sz="900" b="0" i="0" u="none" strike="noStrike" dirty="0">
                          <a:solidFill>
                            <a:srgbClr val="000000"/>
                          </a:solidFill>
                          <a:effectLst/>
                          <a:latin typeface="+mj-lt"/>
                        </a:rPr>
                        <a:t>10/24/18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j-lt"/>
                        </a:rPr>
                        <a:t>1/24/19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1" u="none" strike="noStrike">
                          <a:solidFill>
                            <a:srgbClr val="000000"/>
                          </a:solidFill>
                          <a:effectLst/>
                          <a:latin typeface="Arial"/>
                        </a:rPr>
                        <a:t>     1.2609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1" u="none" strike="noStrike">
                          <a:solidFill>
                            <a:srgbClr val="000000"/>
                          </a:solidFill>
                          <a:effectLst/>
                          <a:latin typeface="Arial"/>
                        </a:rPr>
                        <a:t>-276,108.11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0" u="none" strike="noStrike">
                          <a:solidFill>
                            <a:srgbClr val="000000"/>
                          </a:solidFill>
                          <a:effectLst/>
                          <a:latin typeface="Arial"/>
                        </a:rPr>
                        <a:t>171,114.11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Arial"/>
                        </a:rPr>
                        <a:t>0.98493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0" u="none" strike="noStrike">
                          <a:solidFill>
                            <a:srgbClr val="000000"/>
                          </a:solidFill>
                          <a:effectLst/>
                          <a:latin typeface="Arial"/>
                        </a:rPr>
                        <a:t>168,535.42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817">
                <a:tc>
                  <a:txBody>
                    <a:bodyPr/>
                    <a:lstStyle/>
                    <a:p>
                      <a:pPr algn="ctr" fontAlgn="b"/>
                      <a:r>
                        <a:rPr lang="en-US" sz="900" b="0" i="0" u="none" strike="noStrike">
                          <a:solidFill>
                            <a:srgbClr val="000000"/>
                          </a:solidFill>
                          <a:effectLst/>
                          <a:latin typeface="+mj-lt"/>
                        </a:rPr>
                        <a:t>1/24/19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4/24/19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437,500.00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1" u="none" strike="noStrike" dirty="0">
                          <a:solidFill>
                            <a:srgbClr val="000000"/>
                          </a:solidFill>
                          <a:effectLst/>
                          <a:latin typeface="+mj-lt"/>
                        </a:rPr>
                        <a:t>    (214,210.63)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1" u="none" strike="noStrike">
                          <a:solidFill>
                            <a:srgbClr val="000000"/>
                          </a:solidFill>
                          <a:effectLst/>
                          <a:latin typeface="Arial"/>
                        </a:rPr>
                        <a:t>     1.2710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1" u="none" strike="noStrike">
                          <a:solidFill>
                            <a:srgbClr val="000000"/>
                          </a:solidFill>
                          <a:effectLst/>
                          <a:latin typeface="Arial"/>
                        </a:rPr>
                        <a:t>-272,266.62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0" u="none" strike="noStrike">
                          <a:solidFill>
                            <a:srgbClr val="000000"/>
                          </a:solidFill>
                          <a:effectLst/>
                          <a:latin typeface="Arial"/>
                        </a:rPr>
                        <a:t>165,233.38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900" b="0" i="0" u="none" strike="noStrike">
                          <a:solidFill>
                            <a:srgbClr val="000000"/>
                          </a:solidFill>
                          <a:effectLst/>
                          <a:latin typeface="Arial"/>
                        </a:rPr>
                        <a:t>0.97934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0" u="none" strike="noStrike">
                          <a:solidFill>
                            <a:srgbClr val="000000"/>
                          </a:solidFill>
                          <a:effectLst/>
                          <a:latin typeface="Arial"/>
                        </a:rPr>
                        <a:t>161,819.33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817">
                <a:tc>
                  <a:txBody>
                    <a:bodyPr/>
                    <a:lstStyle/>
                    <a:p>
                      <a:pPr algn="ctr" fontAlgn="b"/>
                      <a:r>
                        <a:rPr lang="en-US" sz="900" b="0" i="0" u="none" strike="noStrike" dirty="0">
                          <a:solidFill>
                            <a:srgbClr val="000000"/>
                          </a:solidFill>
                          <a:effectLst/>
                          <a:latin typeface="+mj-lt"/>
                        </a:rPr>
                        <a:t>4/24/19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7/24/19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1" u="none" strike="noStrike">
                          <a:solidFill>
                            <a:srgbClr val="000000"/>
                          </a:solidFill>
                          <a:effectLst/>
                          <a:latin typeface="Arial"/>
                        </a:rPr>
                        <a:t>     1.2812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1" u="none" strike="noStrike">
                          <a:solidFill>
                            <a:srgbClr val="000000"/>
                          </a:solidFill>
                          <a:effectLst/>
                          <a:latin typeface="Arial"/>
                        </a:rPr>
                        <a:t>-277,494.13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0" u="none" strike="noStrike">
                          <a:solidFill>
                            <a:srgbClr val="000000"/>
                          </a:solidFill>
                          <a:effectLst/>
                          <a:latin typeface="Arial"/>
                        </a:rPr>
                        <a:t>164,866.98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Arial"/>
                        </a:rPr>
                        <a:t>0.97339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0" u="none" strike="noStrike">
                          <a:solidFill>
                            <a:srgbClr val="000000"/>
                          </a:solidFill>
                          <a:effectLst/>
                          <a:latin typeface="Arial"/>
                        </a:rPr>
                        <a:t>160,479.71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817">
                <a:tc>
                  <a:txBody>
                    <a:bodyPr/>
                    <a:lstStyle/>
                    <a:p>
                      <a:pPr algn="ctr" fontAlgn="b"/>
                      <a:r>
                        <a:rPr lang="en-US" sz="900" b="0" i="0" u="none" strike="noStrike">
                          <a:solidFill>
                            <a:srgbClr val="000000"/>
                          </a:solidFill>
                          <a:effectLst/>
                          <a:latin typeface="+mj-lt"/>
                        </a:rPr>
                        <a:t>7/24/19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10/24/19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1" u="none" strike="noStrike">
                          <a:solidFill>
                            <a:srgbClr val="000000"/>
                          </a:solidFill>
                          <a:effectLst/>
                          <a:latin typeface="Arial"/>
                        </a:rPr>
                        <a:t>     1.2914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1" u="none" strike="noStrike">
                          <a:solidFill>
                            <a:srgbClr val="000000"/>
                          </a:solidFill>
                          <a:effectLst/>
                          <a:latin typeface="Arial"/>
                        </a:rPr>
                        <a:t>-282,787.86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0" u="none" strike="noStrike">
                          <a:solidFill>
                            <a:srgbClr val="000000"/>
                          </a:solidFill>
                          <a:effectLst/>
                          <a:latin typeface="Arial"/>
                        </a:rPr>
                        <a:t>164,434.36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900" b="0" i="0" u="none" strike="noStrike">
                          <a:solidFill>
                            <a:srgbClr val="000000"/>
                          </a:solidFill>
                          <a:effectLst/>
                          <a:latin typeface="Arial"/>
                        </a:rPr>
                        <a:t>0.96722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0" u="none" strike="noStrike">
                          <a:solidFill>
                            <a:srgbClr val="000000"/>
                          </a:solidFill>
                          <a:effectLst/>
                          <a:latin typeface="Arial"/>
                        </a:rPr>
                        <a:t>159,043.54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817">
                <a:tc>
                  <a:txBody>
                    <a:bodyPr/>
                    <a:lstStyle/>
                    <a:p>
                      <a:pPr algn="ctr" fontAlgn="b"/>
                      <a:r>
                        <a:rPr lang="en-US" sz="900" b="0" i="0" u="none" strike="noStrike" dirty="0">
                          <a:solidFill>
                            <a:srgbClr val="000000"/>
                          </a:solidFill>
                          <a:effectLst/>
                          <a:latin typeface="+mj-lt"/>
                        </a:rPr>
                        <a:t>10/24/19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1/24/20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447,222.22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1" u="none" strike="noStrike" dirty="0">
                          <a:solidFill>
                            <a:srgbClr val="000000"/>
                          </a:solidFill>
                          <a:effectLst/>
                          <a:latin typeface="+mj-lt"/>
                        </a:rPr>
                        <a:t>    (218,970.86)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1" u="none" strike="noStrike">
                          <a:solidFill>
                            <a:srgbClr val="000000"/>
                          </a:solidFill>
                          <a:effectLst/>
                          <a:latin typeface="Arial"/>
                        </a:rPr>
                        <a:t>     1.3018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1" u="none" strike="noStrike">
                          <a:solidFill>
                            <a:srgbClr val="000000"/>
                          </a:solidFill>
                          <a:effectLst/>
                          <a:latin typeface="Arial"/>
                        </a:rPr>
                        <a:t>-285,050.17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0" u="none" strike="noStrike">
                          <a:solidFill>
                            <a:srgbClr val="000000"/>
                          </a:solidFill>
                          <a:effectLst/>
                          <a:latin typeface="Arial"/>
                        </a:rPr>
                        <a:t>162,172.05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Arial"/>
                        </a:rPr>
                        <a:t>0.96097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0" u="none" strike="noStrike">
                          <a:solidFill>
                            <a:srgbClr val="000000"/>
                          </a:solidFill>
                          <a:effectLst/>
                          <a:latin typeface="Arial"/>
                        </a:rPr>
                        <a:t>155,842.15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817">
                <a:tc>
                  <a:txBody>
                    <a:bodyPr/>
                    <a:lstStyle/>
                    <a:p>
                      <a:pPr algn="ctr" fontAlgn="b"/>
                      <a:r>
                        <a:rPr lang="en-US" sz="900" b="0" i="0" u="none" strike="noStrike">
                          <a:solidFill>
                            <a:srgbClr val="000000"/>
                          </a:solidFill>
                          <a:effectLst/>
                          <a:latin typeface="+mj-lt"/>
                        </a:rPr>
                        <a:t>1/24/20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4/24/20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1" u="none" strike="noStrike">
                          <a:solidFill>
                            <a:srgbClr val="000000"/>
                          </a:solidFill>
                          <a:effectLst/>
                          <a:latin typeface="Arial"/>
                        </a:rPr>
                        <a:t>     1.3122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1" u="none" strike="noStrike">
                          <a:solidFill>
                            <a:srgbClr val="000000"/>
                          </a:solidFill>
                          <a:effectLst/>
                          <a:latin typeface="Arial"/>
                        </a:rPr>
                        <a:t>-284,207.41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0" u="none" strike="noStrike">
                          <a:solidFill>
                            <a:srgbClr val="000000"/>
                          </a:solidFill>
                          <a:effectLst/>
                          <a:latin typeface="Arial"/>
                        </a:rPr>
                        <a:t>158,153.70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900" b="0" i="0" u="none" strike="noStrike">
                          <a:solidFill>
                            <a:srgbClr val="000000"/>
                          </a:solidFill>
                          <a:effectLst/>
                          <a:latin typeface="Arial"/>
                        </a:rPr>
                        <a:t>0.95477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0" u="none" strike="noStrike">
                          <a:solidFill>
                            <a:srgbClr val="000000"/>
                          </a:solidFill>
                          <a:effectLst/>
                          <a:latin typeface="Arial"/>
                        </a:rPr>
                        <a:t>151,000.57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817">
                <a:tc>
                  <a:txBody>
                    <a:bodyPr/>
                    <a:lstStyle/>
                    <a:p>
                      <a:pPr algn="ctr" fontAlgn="b"/>
                      <a:r>
                        <a:rPr lang="en-US" sz="900" b="0" i="0" u="none" strike="noStrike" dirty="0">
                          <a:solidFill>
                            <a:srgbClr val="000000"/>
                          </a:solidFill>
                          <a:effectLst/>
                          <a:latin typeface="+mj-lt"/>
                        </a:rPr>
                        <a:t>4/24/20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7/24/20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1" u="none" strike="noStrike">
                          <a:solidFill>
                            <a:srgbClr val="000000"/>
                          </a:solidFill>
                          <a:effectLst/>
                          <a:latin typeface="Arial"/>
                        </a:rPr>
                        <a:t>     1.3227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1" u="none" strike="noStrike">
                          <a:solidFill>
                            <a:srgbClr val="000000"/>
                          </a:solidFill>
                          <a:effectLst/>
                          <a:latin typeface="Arial"/>
                        </a:rPr>
                        <a:t>-286,481.07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0" u="none" strike="noStrike">
                          <a:solidFill>
                            <a:srgbClr val="000000"/>
                          </a:solidFill>
                          <a:effectLst/>
                          <a:latin typeface="Arial"/>
                        </a:rPr>
                        <a:t>155,880.04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Arial"/>
                        </a:rPr>
                        <a:t>0.9486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0" u="none" strike="noStrike">
                          <a:solidFill>
                            <a:srgbClr val="000000"/>
                          </a:solidFill>
                          <a:effectLst/>
                          <a:latin typeface="Arial"/>
                        </a:rPr>
                        <a:t>147,867.97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817">
                <a:tc>
                  <a:txBody>
                    <a:bodyPr/>
                    <a:lstStyle/>
                    <a:p>
                      <a:pPr algn="ctr" fontAlgn="b"/>
                      <a:r>
                        <a:rPr lang="en-US" sz="900" b="0" i="0" u="none" strike="noStrike">
                          <a:solidFill>
                            <a:srgbClr val="000000"/>
                          </a:solidFill>
                          <a:effectLst/>
                          <a:latin typeface="+mj-lt"/>
                        </a:rPr>
                        <a:t>7/24/20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10/26/20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456,944.44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1" u="none" strike="noStrike" dirty="0">
                          <a:solidFill>
                            <a:srgbClr val="000000"/>
                          </a:solidFill>
                          <a:effectLst/>
                          <a:latin typeface="+mj-lt"/>
                        </a:rPr>
                        <a:t>    (223,731.10)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1" u="none" strike="noStrike">
                          <a:solidFill>
                            <a:srgbClr val="000000"/>
                          </a:solidFill>
                          <a:effectLst/>
                          <a:latin typeface="Arial"/>
                        </a:rPr>
                        <a:t>     1.3333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1" u="none" strike="noStrike">
                          <a:solidFill>
                            <a:srgbClr val="000000"/>
                          </a:solidFill>
                          <a:effectLst/>
                          <a:latin typeface="Arial"/>
                        </a:rPr>
                        <a:t>-298,292.91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0" u="none" strike="noStrike">
                          <a:solidFill>
                            <a:srgbClr val="000000"/>
                          </a:solidFill>
                          <a:effectLst/>
                          <a:latin typeface="Arial"/>
                        </a:rPr>
                        <a:t>158,651.53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900" b="0" i="0" u="none" strike="noStrike">
                          <a:solidFill>
                            <a:srgbClr val="000000"/>
                          </a:solidFill>
                          <a:effectLst/>
                          <a:latin typeface="Arial"/>
                        </a:rPr>
                        <a:t>0.94227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0" u="none" strike="noStrike">
                          <a:solidFill>
                            <a:srgbClr val="000000"/>
                          </a:solidFill>
                          <a:effectLst/>
                          <a:latin typeface="Arial"/>
                        </a:rPr>
                        <a:t>149,492.10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817">
                <a:tc>
                  <a:txBody>
                    <a:bodyPr/>
                    <a:lstStyle/>
                    <a:p>
                      <a:pPr algn="ctr" fontAlgn="b"/>
                      <a:r>
                        <a:rPr lang="en-US" sz="900" b="0" i="0" u="none" strike="noStrike">
                          <a:solidFill>
                            <a:srgbClr val="000000"/>
                          </a:solidFill>
                          <a:effectLst/>
                          <a:latin typeface="+mj-lt"/>
                        </a:rPr>
                        <a:t>10/26/20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1/25/21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1" u="none" strike="noStrike" dirty="0">
                          <a:solidFill>
                            <a:srgbClr val="000000"/>
                          </a:solidFill>
                          <a:effectLst/>
                          <a:latin typeface="+mj-lt"/>
                        </a:rPr>
                        <a:t>    (216,590.74)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1" u="none" strike="noStrike">
                          <a:solidFill>
                            <a:srgbClr val="000000"/>
                          </a:solidFill>
                          <a:effectLst/>
                          <a:latin typeface="Arial"/>
                        </a:rPr>
                        <a:t>     1.3439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1" u="none" strike="noStrike">
                          <a:solidFill>
                            <a:srgbClr val="000000"/>
                          </a:solidFill>
                          <a:effectLst/>
                          <a:latin typeface="Arial"/>
                        </a:rPr>
                        <a:t>-291,083.10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0" i="0" u="none" strike="noStrike">
                          <a:solidFill>
                            <a:srgbClr val="000000"/>
                          </a:solidFill>
                          <a:effectLst/>
                          <a:latin typeface="Arial"/>
                        </a:rPr>
                        <a:t>151,278.01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900" b="0" i="0" u="none" strike="noStrike">
                          <a:solidFill>
                            <a:srgbClr val="000000"/>
                          </a:solidFill>
                          <a:effectLst/>
                          <a:latin typeface="Arial"/>
                        </a:rPr>
                        <a:t>0.93618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00" b="1" i="0" u="none" strike="noStrike">
                          <a:solidFill>
                            <a:srgbClr val="000000"/>
                          </a:solidFill>
                          <a:effectLst/>
                          <a:latin typeface="Arial"/>
                        </a:rPr>
                        <a:t>141,623.30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817">
                <a:tc>
                  <a:txBody>
                    <a:bodyPr/>
                    <a:lstStyle/>
                    <a:p>
                      <a:pPr algn="ctr" fontAlgn="b"/>
                      <a:r>
                        <a:rPr lang="en-US" sz="900" b="0" i="0" u="none" strike="noStrike">
                          <a:solidFill>
                            <a:srgbClr val="000000"/>
                          </a:solidFill>
                          <a:effectLst/>
                          <a:latin typeface="+mj-lt"/>
                        </a:rPr>
                        <a:t>1/25/21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4/26/21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mj-lt"/>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mj-lt"/>
                        </a:rPr>
                        <a:t>  </a:t>
                      </a:r>
                      <a:r>
                        <a:rPr lang="en-US" sz="900" b="0" i="0" u="none" strike="noStrike" dirty="0">
                          <a:solidFill>
                            <a:srgbClr val="000000"/>
                          </a:solidFill>
                          <a:effectLst/>
                          <a:latin typeface="+mj-lt"/>
                        </a:rPr>
                        <a:t>25,442,361.11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rgbClr val="000000"/>
                          </a:solidFill>
                          <a:effectLst/>
                          <a:latin typeface="+mj-lt"/>
                        </a:rPr>
                        <a:t>(20,377,590.74</a:t>
                      </a:r>
                      <a:r>
                        <a:rPr lang="en-US" sz="1000" b="0" i="1" u="none" strike="noStrike" dirty="0">
                          <a:solidFill>
                            <a:srgbClr val="000000"/>
                          </a:solidFill>
                          <a:effectLst/>
                          <a:latin typeface="+mj-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1" u="none" strike="noStrike">
                          <a:solidFill>
                            <a:srgbClr val="000000"/>
                          </a:solidFill>
                          <a:effectLst/>
                          <a:latin typeface="Arial"/>
                        </a:rPr>
                        <a:t>     1.3547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1" u="none" strike="noStrike">
                          <a:solidFill>
                            <a:srgbClr val="000000"/>
                          </a:solidFill>
                          <a:effectLst/>
                          <a:latin typeface="Arial"/>
                        </a:rPr>
                        <a:t>-27,605,172.82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0" i="0" u="none" strike="noStrike">
                          <a:solidFill>
                            <a:srgbClr val="000000"/>
                          </a:solidFill>
                          <a:effectLst/>
                          <a:latin typeface="Arial"/>
                        </a:rPr>
                        <a:t>-2,162,811.71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900" b="0" i="0" u="none" strike="noStrike">
                          <a:solidFill>
                            <a:srgbClr val="000000"/>
                          </a:solidFill>
                          <a:effectLst/>
                          <a:latin typeface="Arial"/>
                        </a:rPr>
                        <a:t>0.93014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000" b="1" i="0" u="none" strike="noStrike" dirty="0">
                          <a:solidFill>
                            <a:srgbClr val="000000"/>
                          </a:solidFill>
                          <a:effectLst/>
                          <a:latin typeface="Arial"/>
                        </a:rPr>
                        <a:t>-2,011,711.20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817">
                <a:tc>
                  <a:txBody>
                    <a:bodyPr/>
                    <a:lstStyle/>
                    <a:p>
                      <a:pPr algn="l" fontAlgn="b"/>
                      <a:endParaRPr lang="en-US" sz="1000" b="0"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000" b="1"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a:t>
                      </a:r>
                      <a:endParaRPr lang="en-US" sz="1000" b="1" i="0" u="none" strike="noStrike">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1" u="none" strike="noStrike" dirty="0">
                          <a:effectLst/>
                        </a:rPr>
                        <a:t> </a:t>
                      </a:r>
                      <a:r>
                        <a:rPr lang="en-US" sz="1000" b="1" u="none" strike="noStrike" dirty="0" smtClean="0">
                          <a:effectLst/>
                        </a:rPr>
                        <a:t>Total</a:t>
                      </a:r>
                      <a:endParaRPr lang="en-US" sz="1000" b="1"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1" u="none" strike="noStrike" dirty="0" smtClean="0">
                          <a:effectLst/>
                        </a:rPr>
                        <a:t>(0.00)</a:t>
                      </a:r>
                      <a:endParaRPr lang="en-US" sz="1000" b="1" i="0" u="none" strike="noStrike" dirty="0">
                        <a:solidFill>
                          <a:srgbClr val="000000"/>
                        </a:solidFill>
                        <a:effectLst/>
                        <a:latin typeface="Calibri"/>
                      </a:endParaRPr>
                    </a:p>
                  </a:txBody>
                  <a:tcPr marL="8310" marR="8310" marT="8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 name="Straight Arrow Connector 7"/>
          <p:cNvCxnSpPr/>
          <p:nvPr/>
        </p:nvCxnSpPr>
        <p:spPr>
          <a:xfrm flipV="1">
            <a:off x="1066800" y="5410200"/>
            <a:ext cx="6705600" cy="530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78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1" y="304800"/>
            <a:ext cx="7193280" cy="63704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solidFill>
                  <a:schemeClr val="accent1">
                    <a:lumMod val="50000"/>
                  </a:schemeClr>
                </a:solidFill>
              </a:rPr>
              <a:t>Cross-currency Swaps: Pros and Cons</a:t>
            </a:r>
            <a:endParaRPr lang="en-US" dirty="0">
              <a:solidFill>
                <a:schemeClr val="accent1">
                  <a:lumMod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68237194"/>
              </p:ext>
            </p:extLst>
          </p:nvPr>
        </p:nvGraphicFramePr>
        <p:xfrm>
          <a:off x="383633" y="1239520"/>
          <a:ext cx="8516982" cy="4246880"/>
        </p:xfrm>
        <a:graphic>
          <a:graphicData uri="http://schemas.openxmlformats.org/drawingml/2006/table">
            <a:tbl>
              <a:tblPr firstRow="1" bandRow="1">
                <a:tableStyleId>{5C22544A-7EE6-4342-B048-85BDC9FD1C3A}</a:tableStyleId>
              </a:tblPr>
              <a:tblGrid>
                <a:gridCol w="4053788"/>
                <a:gridCol w="4463194"/>
              </a:tblGrid>
              <a:tr h="470713">
                <a:tc>
                  <a:txBody>
                    <a:bodyPr/>
                    <a:lstStyle/>
                    <a:p>
                      <a:pPr algn="ctr"/>
                      <a:r>
                        <a:rPr lang="en-US" sz="1400" b="1" dirty="0" smtClean="0">
                          <a:latin typeface="+mj-lt"/>
                        </a:rPr>
                        <a:t>Advantages</a:t>
                      </a:r>
                      <a:r>
                        <a:rPr lang="en-US" sz="1400" b="1" baseline="0" dirty="0" smtClean="0">
                          <a:latin typeface="+mj-lt"/>
                        </a:rPr>
                        <a:t> </a:t>
                      </a:r>
                      <a:endParaRPr lang="en-US" sz="1400" b="1" dirty="0">
                        <a:latin typeface="+mj-lt"/>
                      </a:endParaRPr>
                    </a:p>
                  </a:txBody>
                  <a:tcPr anchor="ctr">
                    <a:solidFill>
                      <a:schemeClr val="tx2"/>
                    </a:solidFill>
                  </a:tcPr>
                </a:tc>
                <a:tc>
                  <a:txBody>
                    <a:bodyPr/>
                    <a:lstStyle/>
                    <a:p>
                      <a:pPr algn="ctr"/>
                      <a:r>
                        <a:rPr lang="en-US" sz="1400" dirty="0" smtClean="0">
                          <a:latin typeface="+mj-lt"/>
                        </a:rPr>
                        <a:t>Disadvantages</a:t>
                      </a:r>
                      <a:endParaRPr lang="en-US" sz="1400" dirty="0">
                        <a:latin typeface="+mj-lt"/>
                      </a:endParaRPr>
                    </a:p>
                  </a:txBody>
                  <a:tcPr anchor="ctr">
                    <a:solidFill>
                      <a:schemeClr val="tx2"/>
                    </a:solidFill>
                  </a:tcPr>
                </a:tc>
              </a:tr>
              <a:tr h="1030339">
                <a:tc>
                  <a:txBody>
                    <a:bodyPr/>
                    <a:lstStyle/>
                    <a:p>
                      <a:pPr algn="ctr"/>
                      <a:r>
                        <a:rPr lang="en-US" sz="1400" b="0" dirty="0" smtClean="0">
                          <a:latin typeface="+mj-lt"/>
                        </a:rPr>
                        <a:t>Elegant approach, with </a:t>
                      </a:r>
                      <a:r>
                        <a:rPr lang="en-US" sz="1400" b="1" dirty="0" smtClean="0">
                          <a:latin typeface="+mj-lt"/>
                        </a:rPr>
                        <a:t>all-in one </a:t>
                      </a:r>
                      <a:r>
                        <a:rPr lang="en-US" sz="1400" b="0" dirty="0" smtClean="0">
                          <a:latin typeface="+mj-lt"/>
                        </a:rPr>
                        <a:t>financial instrument that does not require ongoing administrative work, adjustments and further layering</a:t>
                      </a:r>
                      <a:endParaRPr lang="en-US" sz="1400" b="0" dirty="0">
                        <a:latin typeface="+mj-lt"/>
                      </a:endParaRPr>
                    </a:p>
                  </a:txBody>
                  <a:tcPr anchor="ctr"/>
                </a:tc>
                <a:tc>
                  <a:txBody>
                    <a:bodyPr/>
                    <a:lstStyle/>
                    <a:p>
                      <a:pPr algn="ctr"/>
                      <a:r>
                        <a:rPr lang="en-US" sz="1400" b="1" dirty="0" smtClean="0">
                          <a:latin typeface="+mj-lt"/>
                        </a:rPr>
                        <a:t>Complex</a:t>
                      </a:r>
                      <a:r>
                        <a:rPr lang="en-US" sz="1400" b="0" dirty="0" smtClean="0">
                          <a:latin typeface="+mj-lt"/>
                        </a:rPr>
                        <a:t> instruments, requiring a good understanding of interest rate and foreign currency markets and sufficient institutional knowledge for the end-user.</a:t>
                      </a:r>
                      <a:endParaRPr lang="en-US" sz="1400" b="0" dirty="0">
                        <a:latin typeface="+mj-lt"/>
                      </a:endParaRPr>
                    </a:p>
                  </a:txBody>
                  <a:tcPr anchor="ctr"/>
                </a:tc>
              </a:tr>
              <a:tr h="1333688">
                <a:tc>
                  <a:txBody>
                    <a:bodyPr/>
                    <a:lstStyle/>
                    <a:p>
                      <a:pPr algn="ctr"/>
                      <a:r>
                        <a:rPr lang="en-US" sz="1400" b="1" dirty="0" smtClean="0">
                          <a:latin typeface="+mj-lt"/>
                        </a:rPr>
                        <a:t>Favorable accounting treatment </a:t>
                      </a:r>
                      <a:r>
                        <a:rPr lang="en-US" sz="1400" b="0" dirty="0" smtClean="0">
                          <a:latin typeface="+mj-lt"/>
                        </a:rPr>
                        <a:t>enables a company to efficiently hedge large balance sheet items such as investments in foreign jurisdictions or debt denominated in foreign currency</a:t>
                      </a:r>
                      <a:endParaRPr lang="en-US" sz="1400" b="0" dirty="0">
                        <a:latin typeface="+mj-lt"/>
                      </a:endParaRPr>
                    </a:p>
                  </a:txBody>
                  <a:tcPr anchor="ctr"/>
                </a:tc>
                <a:tc>
                  <a:txBody>
                    <a:bodyPr/>
                    <a:lstStyle/>
                    <a:p>
                      <a:pPr algn="ctr"/>
                      <a:r>
                        <a:rPr lang="en-US" sz="1400" b="0" dirty="0" smtClean="0">
                          <a:latin typeface="+mj-lt"/>
                        </a:rPr>
                        <a:t>Final exchange may lead to an ad</a:t>
                      </a:r>
                      <a:r>
                        <a:rPr lang="en-US" sz="1400" b="1" dirty="0" smtClean="0">
                          <a:latin typeface="+mj-lt"/>
                        </a:rPr>
                        <a:t>verse cash event at maturity</a:t>
                      </a:r>
                      <a:r>
                        <a:rPr lang="en-US" sz="1400" b="0" dirty="0" smtClean="0">
                          <a:latin typeface="+mj-lt"/>
                        </a:rPr>
                        <a:t>. This also leads to large swings in value (recorded as unrealized gains/losses) which may affect materially a company’s P&amp;L, especially if special hedge accounting not adopted.</a:t>
                      </a:r>
                      <a:endParaRPr lang="en-US" sz="1400" b="0" dirty="0">
                        <a:latin typeface="+mj-lt"/>
                      </a:endParaRPr>
                    </a:p>
                  </a:txBody>
                  <a:tcPr anchor="ctr"/>
                </a:tc>
              </a:tr>
              <a:tr h="1412140">
                <a:tc>
                  <a:txBody>
                    <a:bodyPr/>
                    <a:lstStyle/>
                    <a:p>
                      <a:pPr algn="ctr"/>
                      <a:r>
                        <a:rPr lang="en-US" sz="1400" b="0" dirty="0" smtClean="0">
                          <a:latin typeface="+mj-lt"/>
                        </a:rPr>
                        <a:t>Allows capturing favorable forward points advantage between two currencies through </a:t>
                      </a:r>
                      <a:r>
                        <a:rPr lang="en-US" sz="1400" b="1" dirty="0" smtClean="0">
                          <a:latin typeface="+mj-lt"/>
                        </a:rPr>
                        <a:t>interest rate cost savings</a:t>
                      </a:r>
                      <a:r>
                        <a:rPr lang="en-US" sz="1400" b="0" dirty="0" smtClean="0">
                          <a:latin typeface="+mj-lt"/>
                        </a:rPr>
                        <a:t>. Interest rate cost reduction</a:t>
                      </a:r>
                      <a:endParaRPr lang="en-US" sz="1400" b="0" dirty="0">
                        <a:latin typeface="+mj-lt"/>
                      </a:endParaRPr>
                    </a:p>
                  </a:txBody>
                  <a:tcPr anchor="ctr"/>
                </a:tc>
                <a:tc>
                  <a:txBody>
                    <a:bodyPr/>
                    <a:lstStyle/>
                    <a:p>
                      <a:pPr algn="ctr"/>
                      <a:r>
                        <a:rPr lang="en-US" sz="1400" b="0" dirty="0" smtClean="0">
                          <a:latin typeface="+mj-lt"/>
                        </a:rPr>
                        <a:t>Limited flexibility once executed. All-in one feature of the swap can also be its drawback: if something changes in the hedged exposure profile (</a:t>
                      </a:r>
                      <a:r>
                        <a:rPr lang="en-US" sz="1400" b="0" dirty="0" err="1" smtClean="0">
                          <a:latin typeface="+mj-lt"/>
                        </a:rPr>
                        <a:t>e.g</a:t>
                      </a:r>
                      <a:r>
                        <a:rPr lang="en-US" sz="1400" b="0" dirty="0" smtClean="0">
                          <a:latin typeface="+mj-lt"/>
                        </a:rPr>
                        <a:t> lower than anticipated foreign currency cash flows), the swap is may</a:t>
                      </a:r>
                      <a:r>
                        <a:rPr lang="en-US" sz="1400" b="0" baseline="0" dirty="0" smtClean="0">
                          <a:latin typeface="+mj-lt"/>
                        </a:rPr>
                        <a:t> be costly </a:t>
                      </a:r>
                      <a:r>
                        <a:rPr lang="en-US" sz="1400" b="0" dirty="0" smtClean="0">
                          <a:latin typeface="+mj-lt"/>
                        </a:rPr>
                        <a:t>to adjust when compared to layer</a:t>
                      </a:r>
                      <a:r>
                        <a:rPr lang="en-US" sz="1400" b="0" baseline="0" dirty="0" smtClean="0">
                          <a:latin typeface="+mj-lt"/>
                        </a:rPr>
                        <a:t> </a:t>
                      </a:r>
                      <a:r>
                        <a:rPr lang="en-US" sz="1400" b="0" dirty="0" smtClean="0">
                          <a:latin typeface="+mj-lt"/>
                        </a:rPr>
                        <a:t>forward contracts, for example.</a:t>
                      </a:r>
                      <a:endParaRPr lang="en-US" sz="1400" b="0" dirty="0">
                        <a:latin typeface="+mj-lt"/>
                      </a:endParaRPr>
                    </a:p>
                  </a:txBody>
                  <a:tcPr anchor="ctr"/>
                </a:tc>
              </a:tr>
            </a:tbl>
          </a:graphicData>
        </a:graphic>
      </p:graphicFrame>
      <p:sp>
        <p:nvSpPr>
          <p:cNvPr id="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22</a:t>
            </a:fld>
            <a:endParaRPr lang="en-GB" sz="1000" dirty="0">
              <a:solidFill>
                <a:srgbClr val="047A86"/>
              </a:solidFill>
            </a:endParaRPr>
          </a:p>
        </p:txBody>
      </p:sp>
      <p:sp>
        <p:nvSpPr>
          <p:cNvPr id="8" name="Rectangle 7"/>
          <p:cNvSpPr/>
          <p:nvPr/>
        </p:nvSpPr>
        <p:spPr>
          <a:xfrm>
            <a:off x="76200" y="5486400"/>
            <a:ext cx="8839200" cy="1077218"/>
          </a:xfrm>
          <a:prstGeom prst="rect">
            <a:avLst/>
          </a:prstGeom>
        </p:spPr>
        <p:txBody>
          <a:bodyPr wrap="square">
            <a:spAutoFit/>
          </a:bodyPr>
          <a:lstStyle/>
          <a:p>
            <a:pPr marL="285750" indent="-285750">
              <a:buFont typeface="Arial" panose="020B0604020202020204" pitchFamily="34" charset="0"/>
              <a:buChar char="•"/>
            </a:pPr>
            <a:r>
              <a:rPr lang="en-US" sz="1600" b="1" i="1" dirty="0" smtClean="0">
                <a:solidFill>
                  <a:schemeClr val="tx2"/>
                </a:solidFill>
              </a:rPr>
              <a:t>Companies that execute cross-currency swaps usually weigh the pros and cons and establish net benefits that outweigh complexity factors and other drawbacks from executing a swap</a:t>
            </a:r>
            <a:endParaRPr lang="en-US" sz="1600" i="1" dirty="0">
              <a:solidFill>
                <a:schemeClr val="tx2"/>
              </a:solidFill>
            </a:endParaRPr>
          </a:p>
          <a:p>
            <a:pPr marL="285750" indent="-285750">
              <a:buFont typeface="Arial" panose="020B0604020202020204" pitchFamily="34" charset="0"/>
              <a:buChar char="•"/>
            </a:pPr>
            <a:endParaRPr lang="en-US" sz="1600" i="1" dirty="0" smtClean="0">
              <a:solidFill>
                <a:schemeClr val="tx2"/>
              </a:solidFill>
            </a:endParaRPr>
          </a:p>
        </p:txBody>
      </p:sp>
    </p:spTree>
    <p:extLst>
      <p:ext uri="{BB962C8B-B14F-4D97-AF65-F5344CB8AC3E}">
        <p14:creationId xmlns:p14="http://schemas.microsoft.com/office/powerpoint/2010/main" val="290742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1" y="304800"/>
            <a:ext cx="7193280" cy="63704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Strategy Comparison</a:t>
            </a:r>
          </a:p>
        </p:txBody>
      </p:sp>
      <p:sp>
        <p:nvSpPr>
          <p:cNvPr id="3" name="Rectangle 2"/>
          <p:cNvSpPr/>
          <p:nvPr/>
        </p:nvSpPr>
        <p:spPr>
          <a:xfrm>
            <a:off x="228600" y="5216791"/>
            <a:ext cx="8551817" cy="1154162"/>
          </a:xfrm>
          <a:prstGeom prst="rect">
            <a:avLst/>
          </a:prstGeom>
        </p:spPr>
        <p:txBody>
          <a:bodyPr wrap="square">
            <a:spAutoFit/>
          </a:bodyPr>
          <a:lstStyle/>
          <a:p>
            <a:pPr marL="285750" indent="-285750">
              <a:buFont typeface="Arial" panose="020B0604020202020204" pitchFamily="34" charset="0"/>
              <a:buChar char="•"/>
            </a:pPr>
            <a:r>
              <a:rPr lang="en-US" sz="1600" b="1" i="1" dirty="0" smtClean="0">
                <a:solidFill>
                  <a:schemeClr val="tx2"/>
                </a:solidFill>
              </a:rPr>
              <a:t>The steeper the forward curve, the more “off-market” the final exchange </a:t>
            </a:r>
            <a:br>
              <a:rPr lang="en-US" sz="1600" b="1" i="1" dirty="0" smtClean="0">
                <a:solidFill>
                  <a:schemeClr val="tx2"/>
                </a:solidFill>
              </a:rPr>
            </a:br>
            <a:r>
              <a:rPr lang="en-US" sz="1600" b="1" i="1" dirty="0" smtClean="0">
                <a:solidFill>
                  <a:schemeClr val="tx2"/>
                </a:solidFill>
              </a:rPr>
              <a:t>on the swap will be as a stand-alone forward</a:t>
            </a:r>
            <a:endParaRPr lang="en-US" sz="1600" i="1" dirty="0" smtClean="0">
              <a:solidFill>
                <a:schemeClr val="tx2"/>
              </a:solidFill>
            </a:endParaRPr>
          </a:p>
          <a:p>
            <a:pPr marL="285750" indent="-285750">
              <a:buFont typeface="Arial" panose="020B0604020202020204" pitchFamily="34" charset="0"/>
              <a:buChar char="•"/>
            </a:pPr>
            <a:endParaRPr lang="en-US" sz="500" i="1" dirty="0" smtClean="0">
              <a:solidFill>
                <a:schemeClr val="tx2"/>
              </a:solidFill>
            </a:endParaRPr>
          </a:p>
          <a:p>
            <a:pPr marL="285750" indent="-285750">
              <a:buFont typeface="Arial" panose="020B0604020202020204" pitchFamily="34" charset="0"/>
              <a:buChar char="•"/>
            </a:pPr>
            <a:r>
              <a:rPr lang="en-US" sz="1600" b="1" i="1" dirty="0" smtClean="0">
                <a:solidFill>
                  <a:schemeClr val="tx2"/>
                </a:solidFill>
              </a:rPr>
              <a:t>Therefore the greater the interest rate differential will have to be to compensate </a:t>
            </a:r>
            <a:br>
              <a:rPr lang="en-US" sz="1600" b="1" i="1" dirty="0" smtClean="0">
                <a:solidFill>
                  <a:schemeClr val="tx2"/>
                </a:solidFill>
              </a:rPr>
            </a:br>
            <a:r>
              <a:rPr lang="en-US" sz="1600" b="1" i="1" dirty="0" smtClean="0">
                <a:solidFill>
                  <a:schemeClr val="tx2"/>
                </a:solidFill>
              </a:rPr>
              <a:t>for off-market value of the final exchange </a:t>
            </a:r>
          </a:p>
        </p:txBody>
      </p:sp>
      <p:graphicFrame>
        <p:nvGraphicFramePr>
          <p:cNvPr id="2" name="Table 1"/>
          <p:cNvGraphicFramePr>
            <a:graphicFrameLocks noGrp="1"/>
          </p:cNvGraphicFramePr>
          <p:nvPr>
            <p:extLst>
              <p:ext uri="{D42A27DB-BD31-4B8C-83A1-F6EECF244321}">
                <p14:modId xmlns:p14="http://schemas.microsoft.com/office/powerpoint/2010/main" val="2700079656"/>
              </p:ext>
            </p:extLst>
          </p:nvPr>
        </p:nvGraphicFramePr>
        <p:xfrm>
          <a:off x="550818" y="1219200"/>
          <a:ext cx="8135982" cy="3916680"/>
        </p:xfrm>
        <a:graphic>
          <a:graphicData uri="http://schemas.openxmlformats.org/drawingml/2006/table">
            <a:tbl>
              <a:tblPr firstRow="1" bandRow="1">
                <a:tableStyleId>{5C22544A-7EE6-4342-B048-85BDC9FD1C3A}</a:tableStyleId>
              </a:tblPr>
              <a:tblGrid>
                <a:gridCol w="2878182"/>
                <a:gridCol w="2667000"/>
                <a:gridCol w="2590800"/>
              </a:tblGrid>
              <a:tr h="370840">
                <a:tc>
                  <a:txBody>
                    <a:bodyPr/>
                    <a:lstStyle/>
                    <a:p>
                      <a:r>
                        <a:rPr lang="en-US" sz="1400" b="1" dirty="0" smtClean="0">
                          <a:latin typeface="+mj-lt"/>
                        </a:rPr>
                        <a:t>Criteria</a:t>
                      </a:r>
                      <a:endParaRPr lang="en-US" sz="1400" b="1" dirty="0">
                        <a:latin typeface="+mj-lt"/>
                      </a:endParaRPr>
                    </a:p>
                  </a:txBody>
                  <a:tcPr>
                    <a:solidFill>
                      <a:schemeClr val="tx2"/>
                    </a:solidFill>
                  </a:tcPr>
                </a:tc>
                <a:tc>
                  <a:txBody>
                    <a:bodyPr/>
                    <a:lstStyle/>
                    <a:p>
                      <a:pPr algn="ctr"/>
                      <a:r>
                        <a:rPr lang="en-US" sz="1400" dirty="0" smtClean="0">
                          <a:latin typeface="+mj-lt"/>
                        </a:rPr>
                        <a:t>Strip</a:t>
                      </a:r>
                      <a:r>
                        <a:rPr lang="en-US" sz="1400" baseline="0" dirty="0" smtClean="0">
                          <a:latin typeface="+mj-lt"/>
                        </a:rPr>
                        <a:t> of Forwards</a:t>
                      </a:r>
                      <a:endParaRPr lang="en-US" sz="1400" dirty="0">
                        <a:latin typeface="+mj-lt"/>
                      </a:endParaRPr>
                    </a:p>
                  </a:txBody>
                  <a:tcPr>
                    <a:solidFill>
                      <a:schemeClr val="tx2"/>
                    </a:solidFill>
                  </a:tcPr>
                </a:tc>
                <a:tc>
                  <a:txBody>
                    <a:bodyPr/>
                    <a:lstStyle/>
                    <a:p>
                      <a:pPr algn="ctr"/>
                      <a:r>
                        <a:rPr lang="en-US" sz="1400" dirty="0" smtClean="0">
                          <a:latin typeface="+mj-lt"/>
                        </a:rPr>
                        <a:t>Cross-currency</a:t>
                      </a:r>
                      <a:r>
                        <a:rPr lang="en-US" sz="1400" baseline="0" dirty="0" smtClean="0">
                          <a:latin typeface="+mj-lt"/>
                        </a:rPr>
                        <a:t> Swap</a:t>
                      </a:r>
                      <a:endParaRPr lang="en-US" sz="1400" dirty="0">
                        <a:latin typeface="+mj-lt"/>
                      </a:endParaRPr>
                    </a:p>
                  </a:txBody>
                  <a:tcPr>
                    <a:solidFill>
                      <a:schemeClr val="tx2"/>
                    </a:solidFill>
                  </a:tcPr>
                </a:tc>
              </a:tr>
              <a:tr h="370840">
                <a:tc>
                  <a:txBody>
                    <a:bodyPr/>
                    <a:lstStyle/>
                    <a:p>
                      <a:r>
                        <a:rPr lang="en-US" sz="1400" b="1" dirty="0" smtClean="0">
                          <a:latin typeface="+mj-lt"/>
                        </a:rPr>
                        <a:t>Delta</a:t>
                      </a:r>
                      <a:r>
                        <a:rPr lang="en-US" sz="1400" b="1" baseline="0" dirty="0" smtClean="0">
                          <a:latin typeface="+mj-lt"/>
                        </a:rPr>
                        <a:t> (</a:t>
                      </a:r>
                      <a:r>
                        <a:rPr lang="en-US" sz="1400" b="1" dirty="0" smtClean="0">
                          <a:latin typeface="+mj-lt"/>
                        </a:rPr>
                        <a:t>FX Sensitivity</a:t>
                      </a:r>
                      <a:r>
                        <a:rPr lang="en-US" sz="1400" b="1" baseline="0" dirty="0" smtClean="0">
                          <a:latin typeface="+mj-lt"/>
                        </a:rPr>
                        <a:t>)</a:t>
                      </a:r>
                      <a:endParaRPr lang="en-US" sz="1400" b="1" dirty="0">
                        <a:latin typeface="+mj-lt"/>
                      </a:endParaRPr>
                    </a:p>
                  </a:txBody>
                  <a:tcPr anchor="ctr"/>
                </a:tc>
                <a:tc>
                  <a:txBody>
                    <a:bodyPr/>
                    <a:lstStyle/>
                    <a:p>
                      <a:pPr algn="ctr"/>
                      <a:r>
                        <a:rPr lang="en-US" sz="1400" dirty="0" smtClean="0">
                          <a:latin typeface="+mj-lt"/>
                        </a:rPr>
                        <a:t>EUR</a:t>
                      </a:r>
                      <a:r>
                        <a:rPr lang="en-US" sz="1400" baseline="0" dirty="0" smtClean="0">
                          <a:latin typeface="+mj-lt"/>
                        </a:rPr>
                        <a:t> 21.6 million</a:t>
                      </a:r>
                      <a:endParaRPr lang="en-US" sz="1400" dirty="0">
                        <a:latin typeface="+mj-lt"/>
                      </a:endParaRPr>
                    </a:p>
                  </a:txBody>
                  <a:tcPr anchor="ctr"/>
                </a:tc>
                <a:tc>
                  <a:txBody>
                    <a:bodyPr/>
                    <a:lstStyle/>
                    <a:p>
                      <a:pPr algn="ctr"/>
                      <a:r>
                        <a:rPr lang="en-US" sz="1400" dirty="0" smtClean="0">
                          <a:solidFill>
                            <a:schemeClr val="tx1"/>
                          </a:solidFill>
                          <a:latin typeface="+mj-lt"/>
                        </a:rPr>
                        <a:t>EUR 20.2</a:t>
                      </a:r>
                      <a:r>
                        <a:rPr lang="en-US" sz="1400" baseline="0" dirty="0" smtClean="0">
                          <a:solidFill>
                            <a:schemeClr val="tx1"/>
                          </a:solidFill>
                          <a:latin typeface="+mj-lt"/>
                        </a:rPr>
                        <a:t> million</a:t>
                      </a:r>
                      <a:endParaRPr lang="en-US" sz="1400" dirty="0">
                        <a:solidFill>
                          <a:schemeClr val="tx1"/>
                        </a:solidFill>
                        <a:latin typeface="+mj-lt"/>
                      </a:endParaRPr>
                    </a:p>
                  </a:txBody>
                  <a:tcPr anchor="ctr"/>
                </a:tc>
              </a:tr>
              <a:tr h="370840">
                <a:tc>
                  <a:txBody>
                    <a:bodyPr/>
                    <a:lstStyle/>
                    <a:p>
                      <a:r>
                        <a:rPr lang="en-US" sz="1400" b="1" dirty="0" smtClean="0">
                          <a:latin typeface="+mj-lt"/>
                        </a:rPr>
                        <a:t>Complexity</a:t>
                      </a:r>
                      <a:endParaRPr lang="en-US" sz="1400" b="1" dirty="0">
                        <a:latin typeface="+mj-lt"/>
                      </a:endParaRPr>
                    </a:p>
                  </a:txBody>
                  <a:tcPr anchor="ctr"/>
                </a:tc>
                <a:tc>
                  <a:txBody>
                    <a:bodyPr/>
                    <a:lstStyle/>
                    <a:p>
                      <a:pPr algn="ctr"/>
                      <a:r>
                        <a:rPr lang="en-US" sz="1400" dirty="0" smtClean="0">
                          <a:latin typeface="+mj-lt"/>
                        </a:rPr>
                        <a:t>Minimum</a:t>
                      </a:r>
                      <a:endParaRPr lang="en-US" sz="1400" dirty="0">
                        <a:latin typeface="+mj-lt"/>
                      </a:endParaRPr>
                    </a:p>
                  </a:txBody>
                  <a:tcPr anchor="ctr"/>
                </a:tc>
                <a:tc>
                  <a:txBody>
                    <a:bodyPr/>
                    <a:lstStyle/>
                    <a:p>
                      <a:pPr algn="ctr"/>
                      <a:r>
                        <a:rPr lang="en-US" sz="1400" dirty="0" smtClean="0">
                          <a:latin typeface="+mj-lt"/>
                        </a:rPr>
                        <a:t>Elevated</a:t>
                      </a:r>
                      <a:endParaRPr lang="en-US" sz="1400" dirty="0">
                        <a:latin typeface="+mj-lt"/>
                      </a:endParaRPr>
                    </a:p>
                  </a:txBody>
                  <a:tcPr anchor="ctr"/>
                </a:tc>
              </a:tr>
              <a:tr h="370840">
                <a:tc>
                  <a:txBody>
                    <a:bodyPr/>
                    <a:lstStyle/>
                    <a:p>
                      <a:r>
                        <a:rPr lang="en-US" sz="1400" b="1" dirty="0" smtClean="0">
                          <a:latin typeface="+mj-lt"/>
                        </a:rPr>
                        <a:t>Ease of Execution</a:t>
                      </a:r>
                      <a:endParaRPr lang="en-US" sz="1400" b="1" dirty="0">
                        <a:latin typeface="+mj-lt"/>
                      </a:endParaRPr>
                    </a:p>
                  </a:txBody>
                  <a:tcPr anchor="ctr"/>
                </a:tc>
                <a:tc>
                  <a:txBody>
                    <a:bodyPr/>
                    <a:lstStyle/>
                    <a:p>
                      <a:pPr algn="ctr"/>
                      <a:r>
                        <a:rPr lang="en-US" sz="1400" dirty="0" smtClean="0">
                          <a:latin typeface="+mj-lt"/>
                        </a:rPr>
                        <a:t>Yes</a:t>
                      </a:r>
                      <a:endParaRPr lang="en-US" sz="1400" dirty="0">
                        <a:latin typeface="+mj-lt"/>
                      </a:endParaRPr>
                    </a:p>
                  </a:txBody>
                  <a:tcPr anchor="ctr"/>
                </a:tc>
                <a:tc>
                  <a:txBody>
                    <a:bodyPr/>
                    <a:lstStyle/>
                    <a:p>
                      <a:pPr algn="ctr"/>
                      <a:r>
                        <a:rPr lang="en-US" sz="1400" dirty="0" smtClean="0">
                          <a:latin typeface="+mj-lt"/>
                        </a:rPr>
                        <a:t>May require additional documentation such as ISDA</a:t>
                      </a:r>
                      <a:endParaRPr lang="en-US" sz="1400" dirty="0">
                        <a:latin typeface="+mj-lt"/>
                      </a:endParaRPr>
                    </a:p>
                  </a:txBody>
                  <a:tcPr anchor="ctr"/>
                </a:tc>
              </a:tr>
              <a:tr h="370840">
                <a:tc>
                  <a:txBody>
                    <a:bodyPr/>
                    <a:lstStyle/>
                    <a:p>
                      <a:r>
                        <a:rPr lang="en-US" sz="1400" b="1" dirty="0" smtClean="0">
                          <a:latin typeface="+mj-lt"/>
                        </a:rPr>
                        <a:t>Credit Charges</a:t>
                      </a:r>
                      <a:endParaRPr lang="en-US" sz="1400" b="1" dirty="0">
                        <a:latin typeface="+mj-lt"/>
                      </a:endParaRPr>
                    </a:p>
                  </a:txBody>
                  <a:tcPr anchor="ctr"/>
                </a:tc>
                <a:tc>
                  <a:txBody>
                    <a:bodyPr/>
                    <a:lstStyle/>
                    <a:p>
                      <a:pPr algn="ctr"/>
                      <a:r>
                        <a:rPr lang="en-US" sz="1400" dirty="0" smtClean="0">
                          <a:latin typeface="+mj-lt"/>
                        </a:rPr>
                        <a:t>Low on front end; proportional for each contract/maturity</a:t>
                      </a:r>
                      <a:endParaRPr lang="en-US" sz="1400" dirty="0">
                        <a:latin typeface="+mj-lt"/>
                      </a:endParaRPr>
                    </a:p>
                  </a:txBody>
                  <a:tcPr anchor="ctr"/>
                </a:tc>
                <a:tc>
                  <a:txBody>
                    <a:bodyPr/>
                    <a:lstStyle/>
                    <a:p>
                      <a:pPr algn="ctr"/>
                      <a:r>
                        <a:rPr lang="en-US" sz="1400" dirty="0" smtClean="0">
                          <a:latin typeface="+mj-lt"/>
                        </a:rPr>
                        <a:t>High due to large notional exchange at maturity</a:t>
                      </a:r>
                      <a:endParaRPr lang="en-US" sz="1400" dirty="0">
                        <a:latin typeface="+mj-lt"/>
                      </a:endParaRPr>
                    </a:p>
                  </a:txBody>
                  <a:tcPr anchor="ctr"/>
                </a:tc>
              </a:tr>
              <a:tr h="370840">
                <a:tc>
                  <a:txBody>
                    <a:bodyPr/>
                    <a:lstStyle/>
                    <a:p>
                      <a:r>
                        <a:rPr lang="en-US" sz="1400" b="1" dirty="0" smtClean="0">
                          <a:latin typeface="+mj-lt"/>
                        </a:rPr>
                        <a:t>Exchange</a:t>
                      </a:r>
                      <a:r>
                        <a:rPr lang="en-US" sz="1400" b="1" baseline="0" dirty="0" smtClean="0">
                          <a:latin typeface="+mj-lt"/>
                        </a:rPr>
                        <a:t> Rates Used</a:t>
                      </a:r>
                      <a:endParaRPr lang="en-US" sz="1400" b="1" dirty="0">
                        <a:latin typeface="+mj-lt"/>
                      </a:endParaRPr>
                    </a:p>
                  </a:txBody>
                  <a:tcPr anchor="ctr"/>
                </a:tc>
                <a:tc>
                  <a:txBody>
                    <a:bodyPr/>
                    <a:lstStyle/>
                    <a:p>
                      <a:pPr algn="ctr"/>
                      <a:r>
                        <a:rPr lang="en-US" sz="1400" dirty="0" smtClean="0">
                          <a:latin typeface="+mj-lt"/>
                        </a:rPr>
                        <a:t>Relevant (different</a:t>
                      </a:r>
                      <a:r>
                        <a:rPr lang="en-US" sz="1400" baseline="0" dirty="0" smtClean="0">
                          <a:latin typeface="+mj-lt"/>
                        </a:rPr>
                        <a:t>) f</a:t>
                      </a:r>
                      <a:r>
                        <a:rPr lang="en-US" sz="1400" dirty="0" smtClean="0">
                          <a:latin typeface="+mj-lt"/>
                        </a:rPr>
                        <a:t>orward rate for each value date</a:t>
                      </a:r>
                      <a:endParaRPr lang="en-US" sz="1400" dirty="0">
                        <a:latin typeface="+mj-lt"/>
                      </a:endParaRPr>
                    </a:p>
                  </a:txBody>
                  <a:tcPr anchor="ctr"/>
                </a:tc>
                <a:tc>
                  <a:txBody>
                    <a:bodyPr/>
                    <a:lstStyle/>
                    <a:p>
                      <a:pPr algn="ctr"/>
                      <a:r>
                        <a:rPr lang="en-US" sz="1400" dirty="0" smtClean="0">
                          <a:latin typeface="+mj-lt"/>
                        </a:rPr>
                        <a:t>All cash</a:t>
                      </a:r>
                      <a:r>
                        <a:rPr lang="en-US" sz="1400" baseline="0" dirty="0" smtClean="0">
                          <a:latin typeface="+mj-lt"/>
                        </a:rPr>
                        <a:t> flows exchanged at spot rate</a:t>
                      </a:r>
                      <a:endParaRPr lang="en-US" sz="1400" dirty="0">
                        <a:latin typeface="+mj-lt"/>
                      </a:endParaRPr>
                    </a:p>
                  </a:txBody>
                  <a:tcPr anchor="ctr"/>
                </a:tc>
              </a:tr>
              <a:tr h="370840">
                <a:tc>
                  <a:txBody>
                    <a:bodyPr/>
                    <a:lstStyle/>
                    <a:p>
                      <a:r>
                        <a:rPr lang="en-US" sz="1400" b="1" dirty="0" smtClean="0">
                          <a:latin typeface="+mj-lt"/>
                        </a:rPr>
                        <a:t>Valuation Drivers</a:t>
                      </a:r>
                      <a:endParaRPr lang="en-US" sz="1400" b="1" dirty="0">
                        <a:latin typeface="+mj-lt"/>
                      </a:endParaRPr>
                    </a:p>
                  </a:txBody>
                  <a:tcPr anchor="ctr"/>
                </a:tc>
                <a:tc>
                  <a:txBody>
                    <a:bodyPr/>
                    <a:lstStyle/>
                    <a:p>
                      <a:pPr algn="ctr"/>
                      <a:r>
                        <a:rPr lang="en-US" sz="1400" dirty="0" smtClean="0">
                          <a:latin typeface="+mj-lt"/>
                        </a:rPr>
                        <a:t>Interest rates, spot rate</a:t>
                      </a:r>
                      <a:endParaRPr lang="en-US" sz="1400" dirty="0">
                        <a:latin typeface="+mj-lt"/>
                      </a:endParaRPr>
                    </a:p>
                  </a:txBody>
                  <a:tcPr anchor="ctr"/>
                </a:tc>
                <a:tc>
                  <a:txBody>
                    <a:bodyPr/>
                    <a:lstStyle/>
                    <a:p>
                      <a:pPr algn="ctr"/>
                      <a:r>
                        <a:rPr lang="en-US" sz="1400" kern="1200" dirty="0" smtClean="0">
                          <a:solidFill>
                            <a:schemeClr val="dk1"/>
                          </a:solidFill>
                          <a:latin typeface="+mn-lt"/>
                          <a:ea typeface="+mn-ea"/>
                          <a:cs typeface="+mn-cs"/>
                        </a:rPr>
                        <a:t>Interest rates, spot rate,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cross-currency basis</a:t>
                      </a:r>
                      <a:endParaRPr lang="en-US" sz="1400" dirty="0">
                        <a:latin typeface="+mj-lt"/>
                      </a:endParaRPr>
                    </a:p>
                  </a:txBody>
                  <a:tcPr anchor="ctr"/>
                </a:tc>
              </a:tr>
              <a:tr h="370840">
                <a:tc>
                  <a:txBody>
                    <a:bodyPr/>
                    <a:lstStyle/>
                    <a:p>
                      <a:r>
                        <a:rPr lang="en-US" sz="1400" b="1" dirty="0" smtClean="0">
                          <a:latin typeface="+mj-lt"/>
                        </a:rPr>
                        <a:t>Accounting</a:t>
                      </a:r>
                      <a:r>
                        <a:rPr lang="en-US" sz="1400" b="1" baseline="0" dirty="0" smtClean="0">
                          <a:latin typeface="+mj-lt"/>
                        </a:rPr>
                        <a:t> Treatment</a:t>
                      </a:r>
                      <a:endParaRPr lang="en-US" sz="1400" b="1" dirty="0">
                        <a:latin typeface="+mj-lt"/>
                      </a:endParaRPr>
                    </a:p>
                  </a:txBody>
                  <a:tcPr anchor="ctr"/>
                </a:tc>
                <a:tc>
                  <a:txBody>
                    <a:bodyPr/>
                    <a:lstStyle/>
                    <a:p>
                      <a:pPr algn="ctr"/>
                      <a:r>
                        <a:rPr lang="en-US" sz="1400" dirty="0" smtClean="0">
                          <a:latin typeface="+mj-lt"/>
                        </a:rPr>
                        <a:t>Cash flow hedge accounting or</a:t>
                      </a:r>
                      <a:r>
                        <a:rPr lang="en-US" sz="1400" baseline="0" dirty="0" smtClean="0">
                          <a:latin typeface="+mj-lt"/>
                        </a:rPr>
                        <a:t> MTM through FX G/L</a:t>
                      </a:r>
                      <a:endParaRPr lang="en-US" sz="1400" dirty="0">
                        <a:latin typeface="+mj-lt"/>
                      </a:endParaRPr>
                    </a:p>
                  </a:txBody>
                  <a:tcPr anchor="ctr"/>
                </a:tc>
                <a:tc>
                  <a:txBody>
                    <a:bodyPr/>
                    <a:lstStyle/>
                    <a:p>
                      <a:pPr algn="ctr"/>
                      <a:r>
                        <a:rPr lang="en-US" sz="1400" kern="1200" dirty="0" smtClean="0">
                          <a:solidFill>
                            <a:schemeClr val="dk1"/>
                          </a:solidFill>
                          <a:latin typeface="+mn-lt"/>
                          <a:ea typeface="+mn-ea"/>
                          <a:cs typeface="+mn-cs"/>
                        </a:rPr>
                        <a:t>Cash </a:t>
                      </a:r>
                      <a:r>
                        <a:rPr lang="en-US" sz="1400" kern="1200" smtClean="0">
                          <a:solidFill>
                            <a:schemeClr val="dk1"/>
                          </a:solidFill>
                          <a:latin typeface="+mn-lt"/>
                          <a:ea typeface="+mn-ea"/>
                          <a:cs typeface="+mn-cs"/>
                        </a:rPr>
                        <a:t>flow /net </a:t>
                      </a:r>
                      <a:r>
                        <a:rPr lang="en-US" sz="1400" kern="1200" dirty="0" smtClean="0">
                          <a:solidFill>
                            <a:schemeClr val="dk1"/>
                          </a:solidFill>
                          <a:latin typeface="+mn-lt"/>
                          <a:ea typeface="+mn-ea"/>
                          <a:cs typeface="+mn-cs"/>
                        </a:rPr>
                        <a:t>investment hedge accounting or</a:t>
                      </a:r>
                      <a:r>
                        <a:rPr lang="en-US" sz="1400" kern="1200" baseline="0" dirty="0" smtClean="0">
                          <a:solidFill>
                            <a:schemeClr val="dk1"/>
                          </a:solidFill>
                          <a:latin typeface="+mn-lt"/>
                          <a:ea typeface="+mn-ea"/>
                          <a:cs typeface="+mn-cs"/>
                        </a:rPr>
                        <a:t> MTM through FX G/L</a:t>
                      </a:r>
                      <a:endParaRPr lang="en-US" sz="1400" dirty="0">
                        <a:latin typeface="+mj-lt"/>
                      </a:endParaRPr>
                    </a:p>
                  </a:txBody>
                  <a:tcPr anchor="ctr"/>
                </a:tc>
              </a:tr>
            </a:tbl>
          </a:graphicData>
        </a:graphic>
      </p:graphicFrame>
      <p:sp>
        <p:nvSpPr>
          <p:cNvPr id="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23</a:t>
            </a:fld>
            <a:endParaRPr lang="en-GB" sz="1000" dirty="0">
              <a:solidFill>
                <a:srgbClr val="047A86"/>
              </a:solidFill>
            </a:endParaRPr>
          </a:p>
        </p:txBody>
      </p:sp>
    </p:spTree>
    <p:extLst>
      <p:ext uri="{BB962C8B-B14F-4D97-AF65-F5344CB8AC3E}">
        <p14:creationId xmlns:p14="http://schemas.microsoft.com/office/powerpoint/2010/main" val="2366107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2" descr="data:image/jpeg;base64,/9j/4AAQSkZJRgABAQAAAQABAAD/2wCEAAkGBxQTERUUEhQVFRQXGRgYGBQVGBwaHRUXFRUeFxgaFBccIiggGBomGx0cJDEkKCkuLi8uGh8zOjMsNygtLisBCgoKDg0OGxAQGzAkICU3NSw0NCwvLCwsLCwsLCwsLCwuLSw0LCwsLCwsLCwsLCwsLCwsLCwsLCwsLCwsLCwsLP/AABEIAH0AfQMBEQACEQEDEQH/xAAcAAACAwEBAQEAAAAAAAAAAAAABQQGBwMBAgj/xABFEAACAQIDAwgHBgIIBwEAAAABAgMAEQQFIQYSMQcTQVFhcZKxFSIyM1KB0RRCU3OCkSNyNUNioaKys+EmNGOTwfDxFv/EABkBAQADAQEAAAAAAAAAAAAAAAADBAUCAf/EAC8RAAICAgECBAQFBQEAAAAAAAABAgMEESESMRMiQVEygZHBFDNhodE0QlJxsQX/2gAMAwEAAhEDEQA/ANckkeZ2RG3EXRnGpJOu6vbbp7qA+/Q6fHL4zQB6HT4pfGaAPQ6fFL4zQB6HT4pfGaAPQ6fFL4zQB6HT4pfGaAPQ6fFL4zQB6HT4pfGaAPQ6fFL4zQB6HT4pfGaAPQ6fFL4zQB6HT4pfGaAPQ6fFL4zQHjZWRrHI6t/aO8D3g6/saAkYDFF1O8LMp3WHUR1dnSOw0BwyP2G/MfzoBjQBQBQBQBQCrNNpMLhzaaeNG+EtdvCNakhTOfwojlbCPdiVuUvL7251v+230qb8Hb7EX4ur3GmW7XYKcgR4iMseCk7pPYA1rmo50WR7okjdXLsx3UJKFAFAFAFAFALF99L+j/LQH1knsN+Y/nQDCgCgCgOWKxCxozyMFRQSzE2AA4k16k29I8bSW2YxtnykyzlosKTFDw3xo8nbf7o7ONa1GHGPM+WZd+W5cR4RQCbm51J4nr76vFIKAs2xWTYnEMwg5opdRKJN0gKTx3Tr+1VsiyEF5u5Zx65T7djYxlc2F9bCsZIx7WFkN9OnmHOqH+ybjo0rK64z4nw/f+TT6JQ+Ht7fwOcux6Txh4zpqCDoVYaFXHQwPEVFKLi9MkjJSW0Sa5OgoAoAoBYPfy9yeRoD6yT2G/MfzoBhQBQBQGQcsG0paQYOM+olmlt95zqFPYBY957K1MGnS8RmZm3c9CM0rRKAUAUBovJzsQmJUTzO4Ct60O6VDgWK3Y8VPHTqqhlZLg+lL5l7GxlJdTNkUWFh0VkmoJsxT7PMMQuiOVScDt9VJbdYNgT8J7Klj549L+X8EUvI+pfP+R1URKfJegAGgPqgFo99L3J5GgPcl9hvzH86AYXoAoBZi89iSTmwS7gEuE1EagXLSngunXrUiqk1sjdkU9GL5dkkmPgxWJA3pOeXrJs12bd7rj5VrSsVUow9NGXGt2xlP1KpDCzsFVSzE2CqLkk9AA4mrTaS2yqk3wiZ6FxFn/gyXjF3UoQyA8GZbXC9vZXHiQ9zvwp+w62J2OlxsisRbDq1pHvYm2pVOs+V6iyMiNS16ktGO7Hv0N8w8IRFRRZVAUDqAFhWI229s2UtLSOl68PSHjWR0aM6hlKnuItXUdp7OZaa0R8qmZ4Uvqd0A96+qb/MV1NJSZ5B7QwRK42dHSvD0KAXL76XuTyNAGTew35j+dASsXikiRnkYIii5ZjYAV7GLk9I8bSW2VqDGYjMPdb2Hwf4trSzj/p392nba9WHGFXfmX7IrqUre3Ef3Y0xWWpFg5o4FCAxScOJYodSeLG/SajjNysTkSuCjBqJUORY3wU6jjzp/wAUSgeRq1n/AJif6fcrYPwNfqZxlsr5fmEbSqVaKQbykcVvZt3rupNjWhPV1b16mfDdVi36G75PtDhcUSIJVdrXKjRgvaD0ViTqnX8SNmFsJ/CxPsbg2wn2tJfUjM7NECeKsBcqOr6Gpr5Kzpa765I6YuHUn7jmXOR9wX7T9KhVfuSufsfMfOScb2/YV69I85ZOgwgHHWuHI7USHsw18Mp63mI7jO9v7q6u+L6f8OKvh+v/AEa1GSBQBQC5PfS9yeRoAyc2R/5386Ay/wD/AEqZlmccc77uDVjuITZZGX2TJ13PX3Vq+C6am4/EZnjK61KXwmvJa2lrdlZRpnzJIoB3iAOm5FepMcGUbD5gmX43FQSN/BY+q6+sCVN1tbjdTb5VpZEHbXGS7mbRJVWSi+w/2lzbDYqN4zDvFlKiRgAUvwK8TodahqrnW09k9s4TWtFNy2d8uYqGKLIV3mZbbw7Gtpx6KtTSu59irFung0GLCoEeWSdCqLvsVYMQtr3Pyqi5Peki6ktbbK9ieUjBxx3w8TyS9AkFgD1sfpVhYdkn5npEEsuuK8q2xdlHK1MGP2mJHQ8OaG6V7LEkEf399STwI68j+pHDOe/Mia/Ko8syxwYf1HBUbx9cuwstraABrX46Vx+BUY7kzv8AGuUtRRo+V4XmoY4+O4irfrIGp/es+cuqTZejHpikSq5OgoAoCAnvpe5PI0B5lA9R/wCd/OgKHmnJKjMTh5iin7jrvBewEa2760YZ7S8y2UJ4Kb8rPjDcnmMTRcbYdhfyvR5lb/tOVh2LtMnQ8nbn3uKLdwJ8zXDzF6RJFiP1kQtrNhGiw/O4VneRNWUgaqOO4AOI413TlKUumfZnN2N0x3DuOOT3OMLiYgBGiYhfbQ8Tb7yX4jyqHKrnB9+CXGshNcLksufYSCTDuuJCmEKWYnTdC67wI1BHWKr1ykpLo7k9kYuLUux+d8xmjEsgwxdYSbAMdWUcN61r/Ot+Cel19zDm1t9PYhV2cBQGnck+yZLDGTKQovzKn7x4F7dQ1t+9ZubkceHH5mhh0f3v5Gr3rMNIL0AUAUBBj99L+jyNAeZR7DfmP50BOoAoAoAoCj7UbArLJ9owb8xiAb6aKzdensnu07KuU5biuma2ipbiqT6ocMVSbSY+CNoMywbSxspQyxj2lIsdVup07ql8GqT6qpaZH4tsV02R2ZZNHZiFDWubbw1t0XHXWknxyZrXOibl2QYmc2igkft3SB82NgP3rmV0I92dxpnLsjR9lOTAIVkxpDEaiFT6t+jfb73cNO+s+7O3xD6l+nCS5maWqgAACwGgA6B2VnF89oAoAoAoCDF76X9HkaAr20mbyYXASzQ7u+JrDeFxZpLHSp8atWWKMiG+bhW5IoMfKZmDGy82T1CK/ka0XhUrv/0z1mWvsdcLyp4xW/ipE46V3Sp+RvoflXjwK2uGerOsT5RZNrtu5Ew2FnwhXdm394Ou9Yra47wb1XoxU5yjP0LF2S1CMoeo45Oc/mxmHkkn3d5ZCg3RYWCKeHeTUWVTGqSUSXFtlZFuRa6qlg8oDn9nT4F8Ir3bGkdAOgV4D2gCgCgFm0Odx4OEzS726CAAouSx4DsqSqp2S6UcWWKuPUxDsPte+PmnugSOMJuDifWLXLH5DSp8jHVMVzyyHHvdrfsXGqhZIUXvpf0eRoCncoH9FTfnD/VFWsL85FbL/KZnuweeR4PEmWUMV3GWyi5ubddaeTVKyGomdjWxrltnPbfPI8Ziedij3F3QutgWIv6xt/7pTHqdcNNnmRarJ7SJWe4N48swQcEFnmcA9Ctu2/cC/wA65rkpXT1+h1ZFxpjv9R7sTj8RDlUxwkbSStOVG6u9uDmkuxHTUORCErl1vS19ybHlONL6FzsiZfgM4xRcmWWPctcyuYxc/CLf+LV1KeNDXG/9cnkY5E/XX+yLku2WMw2KCSzGVA+5IrHfBG9YlG4jsrqzGrnDcVo4hkWQnqT2SuUDaHEx4+VIp5EQbllViALoDoK5xaYSqTaOsm6cbGkyHnOeZnLEMQxljw+iqU9Veq5I1JJ6T013XVRF9HDZzO26Uevsh9yf7byCPEDFOZFijMqs3taEDdv03JFr9dQZWKtx6F34JsbJen1+nIjTPcwzPE83FIyb1yERtxUUcSxGp7zfWpnVTRDbRCrbbpaTDM8XmWWTqrzsbjeW7b6OL6ghv/tIRpvjtITldQ+WdduM1xGLhixChxhWRFdb+os6s4YW434G9uBFeY1cK5OD7/Y6yJysipLt9xLstDjWZ/sPOXG7znNsF0ud29yL9NTXOpa8QgpVr34Z+g4r7ovxsL99qwWbiIsPvZf0eRoCncoH9FTfnD/VFWsL85FbL/KZQuTvJ4sVizHOpZNxmsCRqLW1FaOVZKuG4mfi1xsnqRqmC2CwETBhAGI4b7MwH6SbH5isyWXbJa2aUcWqL2kVflq9jDd8nktWf/P7yK2f2iVvJdo5cJljCA7ryYhxv2vuhYkva+l6s2Uxsu83ovuyCu6VdXl9/siRs3l0mYrJJi8cyxobMGfUi1ybE2C/Lrri6caWlCHJ1VCVybnLgqeJRFnIiJaMPZWPSobQ1bTbhz3KrSU+Ow65Rv8An5P5Y/8ATFQ4n5SJcr8xl+2kH/D6/lQf50qjT/VfNl23+m+hm2zmFaRMWqC7cwWsOkJIjED5A1o2yUXFv3+xQqi5KSXt90ctmcOkmICSTnDhgQJB19AJuLA/Svbm1HaWzylJy03osGa5HgkkCS5kztbiEaQLfoLAmx7Kr122tbjD7FiyutPUp/cZZ5l8cWR2hlM0bTqwfcK8dDodbXHGo65uWT5lp6O7IqOP5XtbInJRnMGGfEc/II95Y9299d0tcC3TqK7zapTUelbOcKyMN9TNkBrINQiQe9l/R5GgK/tDhIZcDKmIl5mMy6ydRD3A+ZqbHlKM04rbIr4xlBqT0hXsFs/hIp2lwuL58hSpXTQN09fRVjJuslHpnHRBj1VxluEtl1zDHxwIZJnCILAs3C54VTjFyeootykorbEW0uzsWZxwtzpCLdlZACGDgdfdU9N0qG1ohtpjck9ijD7JYJY2y+SYtIWMy3srpdAt16CLDzqV5FrfipcdiJY9aXhN/qLMm5O8HOWaPFPKitutuADXjYt126qkszLY8OOiOGHXLlS2ds12Hy8YlY/tDQyPu7kIseOg3b9ZBrmGVd0b6dr3PZ41XXremScbspgsdiZCMUzTKAHVLabgCXOnZXkci2qC8vB1Kiu2b83JY86yiH0ecPNIUhREBk0uBGQQT+wqvXZLxeqK5J7K4+H0t8Fe2JyzL4cTfC4rnZGRl3CRw4k8Oyp8id0oeeOkQ0V1RluMtknOuTbCSu0il4SbkhLFb9JAPD5VzXm2RWu51Zh1ye+wly7ZDK1QzvijLEjBWJIChidA1hepp5F7fSo6ZDDHoS6m9ov2Y5VBPhTAygQlRYLpuhdVK9VqoxslGfUu5dlCModPoZeNmcqv/SJ49l/KtLx8j/AzvAo/zNTwuZQmTmFkBkVRddb2t18L/wC9ZjhLXU1waKnHfTvk6we9l/R5GuDsqO3ULPlkyorM3PDRQSdJB0CrOG0rU2V8pN1NInbKbMGCRsRJLzkkiKtggQKLA2sOnSl9/WulLSQppcX1N7bFnKEk2IxGHw0ULSIDzsg9lWtoFLnQaX/cVLiuMIym3r0I8lSnJQS36krkyllWB8NOjK8DkAsDYo2vqtwaxvw6LVxmKLkpxfc6xOpR6JLsc+VHLN+BZo1fn42Cq0YO9uvow01tXuHPUul9meZcNx6l3LJs5lyYfDRRxrugKCessRclu29V7Zuc22WKoKMUkUPlAy+V8eZYlctDhkkRgpILpNe1xxNiTar2LOKq6X6vX7FPJrk7Opei/fZI5PsueLGyM6sDJAjsSpA35DvMLnpF+FcZU1KtJPszrGg4zbfqi17bRlsvxKqCxMZsALk6jgBxqtjvVsdli9N1tIqPJ9OVlhRvtV9wruvAqxqQt/eW3ujS/G9WspJpta+vJWxm00nv6cGjT+w3cfKqC7l59jDJMjxK4FpEWQrLKUli3DcbhDRsFte3HWtpW1uzT9OzMh1TVe16+ht+BH8JAR9xQQf5emsWXdmtHsUk5JH6aA+zrzP2c/1fqb9+629V3xX+H787+ZU8JeP240XCLKolmMwS0h4m5t8hwB+p6zVR2Scen0LShFS6vU+8P72X9Hka4Oj5wHqmRDxDE94bUHzHyoCXQ9C9AF6AL0AUB7egPL0AXoD29AeUB7egPKAL0AUBxy9d5pHHAkKD17gsSPncfKh4SsdgVezXKsODLx/3HYaAhGCQf1v+AfWgPOZk/FHgH1oA5mT8UeAfWgDmZPxR4B9aAOZk/FHgH1oA5mT8UeAfWgDmZPxR4B9aAOZk/FHgH1oA5mT8UeAfWgDmZPxR4B9aAOZk/FHgH1oA5mT8UeAfWgDmZPxR4B9aA+0wTPo8hI6QoC37yNaAaQxBQFUWA0AF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sp>
        <p:nvSpPr>
          <p:cNvPr id="13319" name="AutoShape 4" descr="data:image/jpeg;base64,/9j/4AAQSkZJRgABAQAAAQABAAD/2wCEAAkGBxQTERUUEhQVFRQXGRgYGBQVGBwaHRUXFRUeFxgaFBccIiggGBomGx0cJDEkKCkuLi8uGh8zOjMsNygtLisBCgoKDg0OGxAQGzAkICU3NSw0NCwvLCwsLCwsLCwsLCwuLSw0LCwsLCwsLCwsLCwsLCwsLCwsLCwsLCwsLCwsLP/AABEIAH0AfQMBEQACEQEDEQH/xAAcAAACAwEBAQEAAAAAAAAAAAAABQQGBwMBAgj/xABFEAACAQIDAwgHBgIIBwEAAAABAgMAEQQFIQYSMQcTQVFhcZKxFSIyM1KB0RRCU3OCkSNyNUNioaKys+EmNGOTwfDxFv/EABkBAQADAQEAAAAAAAAAAAAAAAADBAUCAf/EAC8RAAICAgECBAQFBQEAAAAAAAABAgMEESESMRMiQVEygZHBFDNhodE0QlJxsQX/2gAMAwEAAhEDEQA/ANckkeZ2RG3EXRnGpJOu6vbbp7qA+/Q6fHL4zQB6HT4pfGaAPQ6fFL4zQB6HT4pfGaAPQ6fFL4zQB6HT4pfGaAPQ6fFL4zQB6HT4pfGaAPQ6fFL4zQB6HT4pfGaAPQ6fFL4zQB6HT4pfGaAPQ6fFL4zQHjZWRrHI6t/aO8D3g6/saAkYDFF1O8LMp3WHUR1dnSOw0BwyP2G/MfzoBjQBQBQBQBQCrNNpMLhzaaeNG+EtdvCNakhTOfwojlbCPdiVuUvL7251v+230qb8Hb7EX4ur3GmW7XYKcgR4iMseCk7pPYA1rmo50WR7okjdXLsx3UJKFAFAFAFAFALF99L+j/LQH1knsN+Y/nQDCgCgCgOWKxCxozyMFRQSzE2AA4k16k29I8bSW2YxtnykyzlosKTFDw3xo8nbf7o7ONa1GHGPM+WZd+W5cR4RQCbm51J4nr76vFIKAs2xWTYnEMwg5opdRKJN0gKTx3Tr+1VsiyEF5u5Zx65T7djYxlc2F9bCsZIx7WFkN9OnmHOqH+ybjo0rK64z4nw/f+TT6JQ+Ht7fwOcux6Txh4zpqCDoVYaFXHQwPEVFKLi9MkjJSW0Sa5OgoAoAoBYPfy9yeRoD6yT2G/MfzoBhQBQBQGQcsG0paQYOM+olmlt95zqFPYBY957K1MGnS8RmZm3c9CM0rRKAUAUBovJzsQmJUTzO4Ct60O6VDgWK3Y8VPHTqqhlZLg+lL5l7GxlJdTNkUWFh0VkmoJsxT7PMMQuiOVScDt9VJbdYNgT8J7Klj549L+X8EUvI+pfP+R1URKfJegAGgPqgFo99L3J5GgPcl9hvzH86AYXoAoBZi89iSTmwS7gEuE1EagXLSngunXrUiqk1sjdkU9GL5dkkmPgxWJA3pOeXrJs12bd7rj5VrSsVUow9NGXGt2xlP1KpDCzsFVSzE2CqLkk9AA4mrTaS2yqk3wiZ6FxFn/gyXjF3UoQyA8GZbXC9vZXHiQ9zvwp+w62J2OlxsisRbDq1pHvYm2pVOs+V6iyMiNS16ktGO7Hv0N8w8IRFRRZVAUDqAFhWI229s2UtLSOl68PSHjWR0aM6hlKnuItXUdp7OZaa0R8qmZ4Uvqd0A96+qb/MV1NJSZ5B7QwRK42dHSvD0KAXL76XuTyNAGTew35j+dASsXikiRnkYIii5ZjYAV7GLk9I8bSW2VqDGYjMPdb2Hwf4trSzj/p392nba9WHGFXfmX7IrqUre3Ef3Y0xWWpFg5o4FCAxScOJYodSeLG/SajjNysTkSuCjBqJUORY3wU6jjzp/wAUSgeRq1n/AJif6fcrYPwNfqZxlsr5fmEbSqVaKQbykcVvZt3rupNjWhPV1b16mfDdVi36G75PtDhcUSIJVdrXKjRgvaD0ViTqnX8SNmFsJ/CxPsbg2wn2tJfUjM7NECeKsBcqOr6Gpr5Kzpa765I6YuHUn7jmXOR9wX7T9KhVfuSufsfMfOScb2/YV69I85ZOgwgHHWuHI7USHsw18Mp63mI7jO9v7q6u+L6f8OKvh+v/AEa1GSBQBQC5PfS9yeRoAyc2R/5386Ay/wD/AEqZlmccc77uDVjuITZZGX2TJ13PX3Vq+C6am4/EZnjK61KXwmvJa2lrdlZRpnzJIoB3iAOm5FepMcGUbD5gmX43FQSN/BY+q6+sCVN1tbjdTb5VpZEHbXGS7mbRJVWSi+w/2lzbDYqN4zDvFlKiRgAUvwK8TodahqrnW09k9s4TWtFNy2d8uYqGKLIV3mZbbw7Gtpx6KtTSu59irFung0GLCoEeWSdCqLvsVYMQtr3Pyqi5Peki6ktbbK9ieUjBxx3w8TyS9AkFgD1sfpVhYdkn5npEEsuuK8q2xdlHK1MGP2mJHQ8OaG6V7LEkEf399STwI68j+pHDOe/Mia/Ko8syxwYf1HBUbx9cuwstraABrX46Vx+BUY7kzv8AGuUtRRo+V4XmoY4+O4irfrIGp/es+cuqTZejHpikSq5OgoAoCAnvpe5PI0B5lA9R/wCd/OgKHmnJKjMTh5iin7jrvBewEa2760YZ7S8y2UJ4Kb8rPjDcnmMTRcbYdhfyvR5lb/tOVh2LtMnQ8nbn3uKLdwJ8zXDzF6RJFiP1kQtrNhGiw/O4VneRNWUgaqOO4AOI413TlKUumfZnN2N0x3DuOOT3OMLiYgBGiYhfbQ8Tb7yX4jyqHKrnB9+CXGshNcLksufYSCTDuuJCmEKWYnTdC67wI1BHWKr1ykpLo7k9kYuLUux+d8xmjEsgwxdYSbAMdWUcN61r/Ot+Cel19zDm1t9PYhV2cBQGnck+yZLDGTKQovzKn7x4F7dQ1t+9ZubkceHH5mhh0f3v5Gr3rMNIL0AUAUBBj99L+jyNAeZR7DfmP50BOoAoAoAoCj7UbArLJ9owb8xiAb6aKzdensnu07KuU5biuma2ipbiqT6ocMVSbSY+CNoMywbSxspQyxj2lIsdVup07ql8GqT6qpaZH4tsV02R2ZZNHZiFDWubbw1t0XHXWknxyZrXOibl2QYmc2igkft3SB82NgP3rmV0I92dxpnLsjR9lOTAIVkxpDEaiFT6t+jfb73cNO+s+7O3xD6l+nCS5maWqgAACwGgA6B2VnF89oAoAoAoCDF76X9HkaAr20mbyYXASzQ7u+JrDeFxZpLHSp8atWWKMiG+bhW5IoMfKZmDGy82T1CK/ka0XhUrv/0z1mWvsdcLyp4xW/ipE46V3Sp+RvoflXjwK2uGerOsT5RZNrtu5Ew2FnwhXdm394Ou9Yra47wb1XoxU5yjP0LF2S1CMoeo45Oc/mxmHkkn3d5ZCg3RYWCKeHeTUWVTGqSUSXFtlZFuRa6qlg8oDn9nT4F8Ir3bGkdAOgV4D2gCgCgFm0Odx4OEzS726CAAouSx4DsqSqp2S6UcWWKuPUxDsPte+PmnugSOMJuDifWLXLH5DSp8jHVMVzyyHHvdrfsXGqhZIUXvpf0eRoCncoH9FTfnD/VFWsL85FbL/KZnuweeR4PEmWUMV3GWyi5ubddaeTVKyGomdjWxrltnPbfPI8Ziedij3F3QutgWIv6xt/7pTHqdcNNnmRarJ7SJWe4N48swQcEFnmcA9Ctu2/cC/wA65rkpXT1+h1ZFxpjv9R7sTj8RDlUxwkbSStOVG6u9uDmkuxHTUORCErl1vS19ybHlONL6FzsiZfgM4xRcmWWPctcyuYxc/CLf+LV1KeNDXG/9cnkY5E/XX+yLku2WMw2KCSzGVA+5IrHfBG9YlG4jsrqzGrnDcVo4hkWQnqT2SuUDaHEx4+VIp5EQbllViALoDoK5xaYSqTaOsm6cbGkyHnOeZnLEMQxljw+iqU9Veq5I1JJ6T013XVRF9HDZzO26Uevsh9yf7byCPEDFOZFijMqs3taEDdv03JFr9dQZWKtx6F34JsbJen1+nIjTPcwzPE83FIyb1yERtxUUcSxGp7zfWpnVTRDbRCrbbpaTDM8XmWWTqrzsbjeW7b6OL6ghv/tIRpvjtITldQ+WdduM1xGLhixChxhWRFdb+os6s4YW434G9uBFeY1cK5OD7/Y6yJysipLt9xLstDjWZ/sPOXG7znNsF0ud29yL9NTXOpa8QgpVr34Z+g4r7ovxsL99qwWbiIsPvZf0eRoCncoH9FTfnD/VFWsL85FbL/KZQuTvJ4sVizHOpZNxmsCRqLW1FaOVZKuG4mfi1xsnqRqmC2CwETBhAGI4b7MwH6SbH5isyWXbJa2aUcWqL2kVflq9jDd8nktWf/P7yK2f2iVvJdo5cJljCA7ryYhxv2vuhYkva+l6s2Uxsu83ovuyCu6VdXl9/siRs3l0mYrJJi8cyxobMGfUi1ybE2C/Lrri6caWlCHJ1VCVybnLgqeJRFnIiJaMPZWPSobQ1bTbhz3KrSU+Ow65Rv8An5P5Y/8ATFQ4n5SJcr8xl+2kH/D6/lQf50qjT/VfNl23+m+hm2zmFaRMWqC7cwWsOkJIjED5A1o2yUXFv3+xQqi5KSXt90ctmcOkmICSTnDhgQJB19AJuLA/Svbm1HaWzylJy03osGa5HgkkCS5kztbiEaQLfoLAmx7Kr122tbjD7FiyutPUp/cZZ5l8cWR2hlM0bTqwfcK8dDodbXHGo65uWT5lp6O7IqOP5XtbInJRnMGGfEc/II95Y9299d0tcC3TqK7zapTUelbOcKyMN9TNkBrINQiQe9l/R5GgK/tDhIZcDKmIl5mMy6ydRD3A+ZqbHlKM04rbIr4xlBqT0hXsFs/hIp2lwuL58hSpXTQN09fRVjJuslHpnHRBj1VxluEtl1zDHxwIZJnCILAs3C54VTjFyeootykorbEW0uzsWZxwtzpCLdlZACGDgdfdU9N0qG1ohtpjck9ijD7JYJY2y+SYtIWMy3srpdAt16CLDzqV5FrfipcdiJY9aXhN/qLMm5O8HOWaPFPKitutuADXjYt126qkszLY8OOiOGHXLlS2ds12Hy8YlY/tDQyPu7kIseOg3b9ZBrmGVd0b6dr3PZ41XXremScbspgsdiZCMUzTKAHVLabgCXOnZXkci2qC8vB1Kiu2b83JY86yiH0ecPNIUhREBk0uBGQQT+wqvXZLxeqK5J7K4+H0t8Fe2JyzL4cTfC4rnZGRl3CRw4k8Oyp8id0oeeOkQ0V1RluMtknOuTbCSu0il4SbkhLFb9JAPD5VzXm2RWu51Zh1ye+wly7ZDK1QzvijLEjBWJIChidA1hepp5F7fSo6ZDDHoS6m9ov2Y5VBPhTAygQlRYLpuhdVK9VqoxslGfUu5dlCModPoZeNmcqv/SJ49l/KtLx8j/AzvAo/zNTwuZQmTmFkBkVRddb2t18L/wC9ZjhLXU1waKnHfTvk6we9l/R5GuDsqO3ULPlkyorM3PDRQSdJB0CrOG0rU2V8pN1NInbKbMGCRsRJLzkkiKtggQKLA2sOnSl9/WulLSQppcX1N7bFnKEk2IxGHw0ULSIDzsg9lWtoFLnQaX/cVLiuMIym3r0I8lSnJQS36krkyllWB8NOjK8DkAsDYo2vqtwaxvw6LVxmKLkpxfc6xOpR6JLsc+VHLN+BZo1fn42Cq0YO9uvow01tXuHPUul9meZcNx6l3LJs5lyYfDRRxrugKCessRclu29V7Zuc22WKoKMUkUPlAy+V8eZYlctDhkkRgpILpNe1xxNiTar2LOKq6X6vX7FPJrk7Opei/fZI5PsueLGyM6sDJAjsSpA35DvMLnpF+FcZU1KtJPszrGg4zbfqi17bRlsvxKqCxMZsALk6jgBxqtjvVsdli9N1tIqPJ9OVlhRvtV9wruvAqxqQt/eW3ujS/G9WspJpta+vJWxm00nv6cGjT+w3cfKqC7l59jDJMjxK4FpEWQrLKUli3DcbhDRsFte3HWtpW1uzT9OzMh1TVe16+ht+BH8JAR9xQQf5emsWXdmtHsUk5JH6aA+zrzP2c/1fqb9+629V3xX+H787+ZU8JeP240XCLKolmMwS0h4m5t8hwB+p6zVR2Scen0LShFS6vU+8P72X9Hka4Oj5wHqmRDxDE94bUHzHyoCXQ9C9AF6AL0AUB7egPL0AXoD29AeUB7egPKAL0AUBxy9d5pHHAkKD17gsSPncfKh4SsdgVezXKsODLx/3HYaAhGCQf1v+AfWgPOZk/FHgH1oA5mT8UeAfWgDmZPxR4B9aAOZk/FHgH1oA5mT8UeAfWgDmZPxR4B9aAOZk/FHgH1oA5mT8UeAfWgDmZPxR4B9aAOZk/FHgH1oA5mT8UeAfWgDmZPxR4B9aA+0wTPo8hI6QoC37yNaAaQxBQFUWA0AFAf/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sp>
        <p:nvSpPr>
          <p:cNvPr id="13320" name="AutoShape 6" descr="data:image/jpeg;base64,/9j/4AAQSkZJRgABAQAAAQABAAD/2wCEAAkGBxQTERUUEhQVFRQXGRgYGBQVGBwaHRUXFRUeFxgaFBccIiggGBomGx0cJDEkKCkuLi8uGh8zOjMsNygtLisBCgoKDg0OGxAQGzAkICU3NSw0NCwvLCwsLCwsLCwsLCwuLSw0LCwsLCwsLCwsLCwsLCwsLCwsLCwsLCwsLCwsLP/AABEIAH0AfQMBEQACEQEDEQH/xAAcAAACAwEBAQEAAAAAAAAAAAAABQQGBwMBAgj/xABFEAACAQIDAwgHBgIIBwEAAAABAgMAEQQFIQYSMQcTQVFhcZKxFSIyM1KB0RRCU3OCkSNyNUNioaKys+EmNGOTwfDxFv/EABkBAQADAQEAAAAAAAAAAAAAAAADBAUCAf/EAC8RAAICAgECBAQFBQEAAAAAAAABAgMEESESMRMiQVEygZHBFDNhodE0QlJxsQX/2gAMAwEAAhEDEQA/ANckkeZ2RG3EXRnGpJOu6vbbp7qA+/Q6fHL4zQB6HT4pfGaAPQ6fFL4zQB6HT4pfGaAPQ6fFL4zQB6HT4pfGaAPQ6fFL4zQB6HT4pfGaAPQ6fFL4zQB6HT4pfGaAPQ6fFL4zQB6HT4pfGaAPQ6fFL4zQHjZWRrHI6t/aO8D3g6/saAkYDFF1O8LMp3WHUR1dnSOw0BwyP2G/MfzoBjQBQBQBQBQCrNNpMLhzaaeNG+EtdvCNakhTOfwojlbCPdiVuUvL7251v+230qb8Hb7EX4ur3GmW7XYKcgR4iMseCk7pPYA1rmo50WR7okjdXLsx3UJKFAFAFAFAFALF99L+j/LQH1knsN+Y/nQDCgCgCgOWKxCxozyMFRQSzE2AA4k16k29I8bSW2YxtnykyzlosKTFDw3xo8nbf7o7ONa1GHGPM+WZd+W5cR4RQCbm51J4nr76vFIKAs2xWTYnEMwg5opdRKJN0gKTx3Tr+1VsiyEF5u5Zx65T7djYxlc2F9bCsZIx7WFkN9OnmHOqH+ybjo0rK64z4nw/f+TT6JQ+Ht7fwOcux6Txh4zpqCDoVYaFXHQwPEVFKLi9MkjJSW0Sa5OgoAoAoBYPfy9yeRoD6yT2G/MfzoBhQBQBQGQcsG0paQYOM+olmlt95zqFPYBY957K1MGnS8RmZm3c9CM0rRKAUAUBovJzsQmJUTzO4Ct60O6VDgWK3Y8VPHTqqhlZLg+lL5l7GxlJdTNkUWFh0VkmoJsxT7PMMQuiOVScDt9VJbdYNgT8J7Klj549L+X8EUvI+pfP+R1URKfJegAGgPqgFo99L3J5GgPcl9hvzH86AYXoAoBZi89iSTmwS7gEuE1EagXLSngunXrUiqk1sjdkU9GL5dkkmPgxWJA3pOeXrJs12bd7rj5VrSsVUow9NGXGt2xlP1KpDCzsFVSzE2CqLkk9AA4mrTaS2yqk3wiZ6FxFn/gyXjF3UoQyA8GZbXC9vZXHiQ9zvwp+w62J2OlxsisRbDq1pHvYm2pVOs+V6iyMiNS16ktGO7Hv0N8w8IRFRRZVAUDqAFhWI229s2UtLSOl68PSHjWR0aM6hlKnuItXUdp7OZaa0R8qmZ4Uvqd0A96+qb/MV1NJSZ5B7QwRK42dHSvD0KAXL76XuTyNAGTew35j+dASsXikiRnkYIii5ZjYAV7GLk9I8bSW2VqDGYjMPdb2Hwf4trSzj/p392nba9WHGFXfmX7IrqUre3Ef3Y0xWWpFg5o4FCAxScOJYodSeLG/SajjNysTkSuCjBqJUORY3wU6jjzp/wAUSgeRq1n/AJif6fcrYPwNfqZxlsr5fmEbSqVaKQbykcVvZt3rupNjWhPV1b16mfDdVi36G75PtDhcUSIJVdrXKjRgvaD0ViTqnX8SNmFsJ/CxPsbg2wn2tJfUjM7NECeKsBcqOr6Gpr5Kzpa765I6YuHUn7jmXOR9wX7T9KhVfuSufsfMfOScb2/YV69I85ZOgwgHHWuHI7USHsw18Mp63mI7jO9v7q6u+L6f8OKvh+v/AEa1GSBQBQC5PfS9yeRoAyc2R/5386Ay/wD/AEqZlmccc77uDVjuITZZGX2TJ13PX3Vq+C6am4/EZnjK61KXwmvJa2lrdlZRpnzJIoB3iAOm5FepMcGUbD5gmX43FQSN/BY+q6+sCVN1tbjdTb5VpZEHbXGS7mbRJVWSi+w/2lzbDYqN4zDvFlKiRgAUvwK8TodahqrnW09k9s4TWtFNy2d8uYqGKLIV3mZbbw7Gtpx6KtTSu59irFung0GLCoEeWSdCqLvsVYMQtr3Pyqi5Peki6ktbbK9ieUjBxx3w8TyS9AkFgD1sfpVhYdkn5npEEsuuK8q2xdlHK1MGP2mJHQ8OaG6V7LEkEf399STwI68j+pHDOe/Mia/Ko8syxwYf1HBUbx9cuwstraABrX46Vx+BUY7kzv8AGuUtRRo+V4XmoY4+O4irfrIGp/es+cuqTZejHpikSq5OgoAoCAnvpe5PI0B5lA9R/wCd/OgKHmnJKjMTh5iin7jrvBewEa2760YZ7S8y2UJ4Kb8rPjDcnmMTRcbYdhfyvR5lb/tOVh2LtMnQ8nbn3uKLdwJ8zXDzF6RJFiP1kQtrNhGiw/O4VneRNWUgaqOO4AOI413TlKUumfZnN2N0x3DuOOT3OMLiYgBGiYhfbQ8Tb7yX4jyqHKrnB9+CXGshNcLksufYSCTDuuJCmEKWYnTdC67wI1BHWKr1ykpLo7k9kYuLUux+d8xmjEsgwxdYSbAMdWUcN61r/Ot+Cel19zDm1t9PYhV2cBQGnck+yZLDGTKQovzKn7x4F7dQ1t+9ZubkceHH5mhh0f3v5Gr3rMNIL0AUAUBBj99L+jyNAeZR7DfmP50BOoAoAoAoCj7UbArLJ9owb8xiAb6aKzdensnu07KuU5biuma2ipbiqT6ocMVSbSY+CNoMywbSxspQyxj2lIsdVup07ql8GqT6qpaZH4tsV02R2ZZNHZiFDWubbw1t0XHXWknxyZrXOibl2QYmc2igkft3SB82NgP3rmV0I92dxpnLsjR9lOTAIVkxpDEaiFT6t+jfb73cNO+s+7O3xD6l+nCS5maWqgAACwGgA6B2VnF89oAoAoAoCDF76X9HkaAr20mbyYXASzQ7u+JrDeFxZpLHSp8atWWKMiG+bhW5IoMfKZmDGy82T1CK/ka0XhUrv/0z1mWvsdcLyp4xW/ipE46V3Sp+RvoflXjwK2uGerOsT5RZNrtu5Ew2FnwhXdm394Ou9Yra47wb1XoxU5yjP0LF2S1CMoeo45Oc/mxmHkkn3d5ZCg3RYWCKeHeTUWVTGqSUSXFtlZFuRa6qlg8oDn9nT4F8Ir3bGkdAOgV4D2gCgCgFm0Odx4OEzS726CAAouSx4DsqSqp2S6UcWWKuPUxDsPte+PmnugSOMJuDifWLXLH5DSp8jHVMVzyyHHvdrfsXGqhZIUXvpf0eRoCncoH9FTfnD/VFWsL85FbL/KZnuweeR4PEmWUMV3GWyi5ubddaeTVKyGomdjWxrltnPbfPI8Ziedij3F3QutgWIv6xt/7pTHqdcNNnmRarJ7SJWe4N48swQcEFnmcA9Ctu2/cC/wA65rkpXT1+h1ZFxpjv9R7sTj8RDlUxwkbSStOVG6u9uDmkuxHTUORCErl1vS19ybHlONL6FzsiZfgM4xRcmWWPctcyuYxc/CLf+LV1KeNDXG/9cnkY5E/XX+yLku2WMw2KCSzGVA+5IrHfBG9YlG4jsrqzGrnDcVo4hkWQnqT2SuUDaHEx4+VIp5EQbllViALoDoK5xaYSqTaOsm6cbGkyHnOeZnLEMQxljw+iqU9Veq5I1JJ6T013XVRF9HDZzO26Uevsh9yf7byCPEDFOZFijMqs3taEDdv03JFr9dQZWKtx6F34JsbJen1+nIjTPcwzPE83FIyb1yERtxUUcSxGp7zfWpnVTRDbRCrbbpaTDM8XmWWTqrzsbjeW7b6OL6ghv/tIRpvjtITldQ+WdduM1xGLhixChxhWRFdb+os6s4YW434G9uBFeY1cK5OD7/Y6yJysipLt9xLstDjWZ/sPOXG7znNsF0ud29yL9NTXOpa8QgpVr34Z+g4r7ovxsL99qwWbiIsPvZf0eRoCncoH9FTfnD/VFWsL85FbL/KZQuTvJ4sVizHOpZNxmsCRqLW1FaOVZKuG4mfi1xsnqRqmC2CwETBhAGI4b7MwH6SbH5isyWXbJa2aUcWqL2kVflq9jDd8nktWf/P7yK2f2iVvJdo5cJljCA7ryYhxv2vuhYkva+l6s2Uxsu83ovuyCu6VdXl9/siRs3l0mYrJJi8cyxobMGfUi1ybE2C/Lrri6caWlCHJ1VCVybnLgqeJRFnIiJaMPZWPSobQ1bTbhz3KrSU+Ow65Rv8An5P5Y/8ATFQ4n5SJcr8xl+2kH/D6/lQf50qjT/VfNl23+m+hm2zmFaRMWqC7cwWsOkJIjED5A1o2yUXFv3+xQqi5KSXt90ctmcOkmICSTnDhgQJB19AJuLA/Svbm1HaWzylJy03osGa5HgkkCS5kztbiEaQLfoLAmx7Kr122tbjD7FiyutPUp/cZZ5l8cWR2hlM0bTqwfcK8dDodbXHGo65uWT5lp6O7IqOP5XtbInJRnMGGfEc/II95Y9299d0tcC3TqK7zapTUelbOcKyMN9TNkBrINQiQe9l/R5GgK/tDhIZcDKmIl5mMy6ydRD3A+ZqbHlKM04rbIr4xlBqT0hXsFs/hIp2lwuL58hSpXTQN09fRVjJuslHpnHRBj1VxluEtl1zDHxwIZJnCILAs3C54VTjFyeootykorbEW0uzsWZxwtzpCLdlZACGDgdfdU9N0qG1ohtpjck9ijD7JYJY2y+SYtIWMy3srpdAt16CLDzqV5FrfipcdiJY9aXhN/qLMm5O8HOWaPFPKitutuADXjYt126qkszLY8OOiOGHXLlS2ds12Hy8YlY/tDQyPu7kIseOg3b9ZBrmGVd0b6dr3PZ41XXremScbspgsdiZCMUzTKAHVLabgCXOnZXkci2qC8vB1Kiu2b83JY86yiH0ecPNIUhREBk0uBGQQT+wqvXZLxeqK5J7K4+H0t8Fe2JyzL4cTfC4rnZGRl3CRw4k8Oyp8id0oeeOkQ0V1RluMtknOuTbCSu0il4SbkhLFb9JAPD5VzXm2RWu51Zh1ye+wly7ZDK1QzvijLEjBWJIChidA1hepp5F7fSo6ZDDHoS6m9ov2Y5VBPhTAygQlRYLpuhdVK9VqoxslGfUu5dlCModPoZeNmcqv/SJ49l/KtLx8j/AzvAo/zNTwuZQmTmFkBkVRddb2t18L/wC9ZjhLXU1waKnHfTvk6we9l/R5GuDsqO3ULPlkyorM3PDRQSdJB0CrOG0rU2V8pN1NInbKbMGCRsRJLzkkiKtggQKLA2sOnSl9/WulLSQppcX1N7bFnKEk2IxGHw0ULSIDzsg9lWtoFLnQaX/cVLiuMIym3r0I8lSnJQS36krkyllWB8NOjK8DkAsDYo2vqtwaxvw6LVxmKLkpxfc6xOpR6JLsc+VHLN+BZo1fn42Cq0YO9uvow01tXuHPUul9meZcNx6l3LJs5lyYfDRRxrugKCessRclu29V7Zuc22WKoKMUkUPlAy+V8eZYlctDhkkRgpILpNe1xxNiTar2LOKq6X6vX7FPJrk7Opei/fZI5PsueLGyM6sDJAjsSpA35DvMLnpF+FcZU1KtJPszrGg4zbfqi17bRlsvxKqCxMZsALk6jgBxqtjvVsdli9N1tIqPJ9OVlhRvtV9wruvAqxqQt/eW3ujS/G9WspJpta+vJWxm00nv6cGjT+w3cfKqC7l59jDJMjxK4FpEWQrLKUli3DcbhDRsFte3HWtpW1uzT9OzMh1TVe16+ht+BH8JAR9xQQf5emsWXdmtHsUk5JH6aA+zrzP2c/1fqb9+629V3xX+H787+ZU8JeP240XCLKolmMwS0h4m5t8hwB+p6zVR2Scen0LShFS6vU+8P72X9Hka4Oj5wHqmRDxDE94bUHzHyoCXQ9C9AF6AL0AUB7egPL0AXoD29AeUB7egPKAL0AUBxy9d5pHHAkKD17gsSPncfKh4SsdgVezXKsODLx/3HYaAhGCQf1v+AfWgPOZk/FHgH1oA5mT8UeAfWgDmZPxR4B9aAOZk/FHgH1oA5mT8UeAfWgDmZPxR4B9aAOZk/FHgH1oA5mT8UeAfWgDmZPxR4B9aAOZk/FHgH1oA5mT8UeAfWgDmZPxR4B9aA+0wTPo8hI6QoC37yNaAaQxBQFUWA0AFAf/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sp>
        <p:nvSpPr>
          <p:cNvPr id="2" name="AutoShape 5" descr="Image result for Coremark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txBox="1">
            <a:spLocks/>
          </p:cNvSpPr>
          <p:nvPr/>
        </p:nvSpPr>
        <p:spPr>
          <a:xfrm>
            <a:off x="3505200" y="2438400"/>
            <a:ext cx="2892083" cy="1295400"/>
          </a:xfrm>
          <a:prstGeom prst="rect">
            <a:avLst/>
          </a:prstGeom>
        </p:spPr>
        <p:txBody>
          <a:bodyPr/>
          <a:lstStyle>
            <a:lvl1pPr algn="l" rtl="0" eaLnBrk="0" fontAlgn="base" hangingPunct="0">
              <a:spcBef>
                <a:spcPts val="1200"/>
              </a:spcBef>
              <a:spcAft>
                <a:spcPct val="0"/>
              </a:spcAft>
              <a:defRPr lang="en-US" sz="1600" kern="1200" dirty="0" smtClean="0">
                <a:solidFill>
                  <a:schemeClr val="tx1"/>
                </a:solidFill>
                <a:latin typeface="Arial" pitchFamily="34" charset="0"/>
                <a:ea typeface="+mn-ea"/>
                <a:cs typeface="Arial" pitchFamily="34" charset="0"/>
              </a:defRPr>
            </a:lvl1pPr>
            <a:lvl2pPr marL="228600" indent="-228600" algn="l" rtl="0" eaLnBrk="0" fontAlgn="base" hangingPunct="0">
              <a:spcBef>
                <a:spcPts val="300"/>
              </a:spcBef>
              <a:spcAft>
                <a:spcPct val="0"/>
              </a:spcAft>
              <a:buClr>
                <a:srgbClr val="005D67"/>
              </a:buClr>
              <a:buSzPct val="80000"/>
              <a:buFont typeface="Wingdings" pitchFamily="2" charset="2"/>
              <a:buChar char="n"/>
              <a:defRPr lang="en-US" sz="1400" kern="1200" dirty="0" smtClean="0">
                <a:solidFill>
                  <a:schemeClr val="tx1"/>
                </a:solidFill>
                <a:latin typeface="Arial" pitchFamily="34" charset="0"/>
                <a:ea typeface="+mn-ea"/>
                <a:cs typeface="Arial" pitchFamily="34" charset="0"/>
              </a:defRPr>
            </a:lvl2pPr>
            <a:lvl3pPr marL="457200" indent="-22860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Char char="–"/>
              <a:defRPr lang="en-US" sz="1200" kern="1200" dirty="0" smtClean="0">
                <a:solidFill>
                  <a:schemeClr val="tx1"/>
                </a:solidFill>
                <a:latin typeface="Arial" pitchFamily="34" charset="0"/>
                <a:ea typeface="+mn-ea"/>
                <a:cs typeface="Arial" pitchFamily="34" charset="0"/>
              </a:defRPr>
            </a:lvl3pPr>
            <a:lvl4pPr marL="685800" indent="-228600" algn="l" rtl="0" eaLnBrk="0" fontAlgn="base" hangingPunct="0">
              <a:spcBef>
                <a:spcPct val="20000"/>
              </a:spcBef>
              <a:spcAft>
                <a:spcPct val="0"/>
              </a:spcAft>
              <a:buClr>
                <a:schemeClr val="accent6"/>
              </a:buClr>
              <a:buSzPct val="110000"/>
              <a:buFont typeface="Arial" panose="020B0604020202020204" pitchFamily="34" charset="0"/>
              <a:buChar char="•"/>
              <a:defRPr lang="en-US" sz="1100" kern="1200" dirty="0" smtClean="0">
                <a:solidFill>
                  <a:schemeClr val="tx1"/>
                </a:solidFill>
                <a:latin typeface="Arial" pitchFamily="34" charset="0"/>
                <a:ea typeface="+mn-ea"/>
                <a:cs typeface="Arial" pitchFamily="34" charset="0"/>
              </a:defRPr>
            </a:lvl4pPr>
            <a:lvl5pPr marL="914400" indent="-228600" algn="l" rtl="0" eaLnBrk="0" fontAlgn="base" hangingPunct="0">
              <a:spcBef>
                <a:spcPct val="20000"/>
              </a:spcBef>
              <a:spcAft>
                <a:spcPct val="0"/>
              </a:spcAft>
              <a:buClr>
                <a:schemeClr val="accent6"/>
              </a:buClr>
              <a:buSzPct val="75000"/>
              <a:buFont typeface="Courier New" panose="02070309020205020404" pitchFamily="49" charset="0"/>
              <a:buChar char="o"/>
              <a:defRPr lang="en-US" sz="11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200" b="1" dirty="0"/>
              <a:t>Bryan Morales</a:t>
            </a:r>
            <a:endParaRPr lang="en-US" sz="1200" dirty="0"/>
          </a:p>
          <a:p>
            <a:pPr>
              <a:spcBef>
                <a:spcPts val="0"/>
              </a:spcBef>
            </a:pPr>
            <a:r>
              <a:rPr lang="en-US" sz="1200" dirty="0"/>
              <a:t>Global Markets</a:t>
            </a:r>
            <a:br>
              <a:rPr lang="en-US" sz="1200" dirty="0"/>
            </a:br>
            <a:r>
              <a:rPr lang="en-US" sz="1200" dirty="0"/>
              <a:t>Citizens Commercial Banki​ng</a:t>
            </a:r>
          </a:p>
          <a:p>
            <a:pPr>
              <a:spcBef>
                <a:spcPts val="0"/>
              </a:spcBef>
            </a:pPr>
            <a:r>
              <a:rPr lang="en-US" sz="1200" dirty="0"/>
              <a:t> </a:t>
            </a:r>
          </a:p>
          <a:p>
            <a:pPr>
              <a:spcBef>
                <a:spcPts val="0"/>
              </a:spcBef>
            </a:pPr>
            <a:r>
              <a:rPr lang="en-US" sz="1200" dirty="0"/>
              <a:t>One Logan Square</a:t>
            </a:r>
            <a:br>
              <a:rPr lang="en-US" sz="1200" dirty="0"/>
            </a:br>
            <a:r>
              <a:rPr lang="en-US" sz="1200" dirty="0"/>
              <a:t>130 North 18</a:t>
            </a:r>
            <a:r>
              <a:rPr lang="en-US" sz="1200" baseline="30000" dirty="0"/>
              <a:t>th</a:t>
            </a:r>
            <a:r>
              <a:rPr lang="en-US" sz="1200" dirty="0"/>
              <a:t> Street, Suite 1310</a:t>
            </a:r>
          </a:p>
          <a:p>
            <a:pPr>
              <a:spcBef>
                <a:spcPts val="0"/>
              </a:spcBef>
            </a:pPr>
            <a:r>
              <a:rPr lang="en-US" sz="1200" dirty="0"/>
              <a:t>Philadelphia, PA </a:t>
            </a:r>
            <a:r>
              <a:rPr lang="en-US" sz="1200" dirty="0" smtClean="0"/>
              <a:t>19103</a:t>
            </a:r>
          </a:p>
          <a:p>
            <a:pPr>
              <a:spcBef>
                <a:spcPts val="0"/>
              </a:spcBef>
            </a:pPr>
            <a:endParaRPr lang="en-US" sz="1200" dirty="0"/>
          </a:p>
          <a:p>
            <a:pPr>
              <a:spcBef>
                <a:spcPts val="0"/>
              </a:spcBef>
            </a:pPr>
            <a:r>
              <a:rPr lang="en-US" sz="1200" dirty="0"/>
              <a:t>Desk: 888 821 3600</a:t>
            </a:r>
          </a:p>
          <a:p>
            <a:pPr>
              <a:spcBef>
                <a:spcPts val="0"/>
              </a:spcBef>
            </a:pPr>
            <a:r>
              <a:rPr lang="en-US" sz="1200" dirty="0"/>
              <a:t>Direct: 617 994 7279</a:t>
            </a:r>
            <a:br>
              <a:rPr lang="en-US" sz="1200" dirty="0"/>
            </a:br>
            <a:r>
              <a:rPr lang="en-US" sz="1200" dirty="0"/>
              <a:t>Mobile: 206 459 4885</a:t>
            </a:r>
            <a:br>
              <a:rPr lang="en-US" sz="1200" dirty="0"/>
            </a:br>
            <a:r>
              <a:rPr lang="en-US" sz="1200" u="sng" dirty="0">
                <a:hlinkClick r:id="rId3"/>
              </a:rPr>
              <a:t>bryan.morales@citizensbank.com</a:t>
            </a:r>
            <a:r>
              <a:rPr lang="en-US" sz="1200" dirty="0"/>
              <a:t> </a:t>
            </a:r>
            <a:br>
              <a:rPr lang="en-US" sz="1200" dirty="0"/>
            </a:br>
            <a:r>
              <a:rPr lang="en-US" sz="1200" u="sng" dirty="0">
                <a:hlinkClick r:id="rId4"/>
              </a:rPr>
              <a:t>www.citizensglobalmarkets.com</a:t>
            </a:r>
            <a:endParaRPr lang="en-US" sz="1200" dirty="0"/>
          </a:p>
          <a:p>
            <a:pPr>
              <a:spcBef>
                <a:spcPts val="600"/>
              </a:spcBef>
            </a:pPr>
            <a:r>
              <a:rPr lang="en-US" sz="1200" dirty="0"/>
              <a:t/>
            </a:r>
            <a:br>
              <a:rPr lang="en-US" sz="1200" dirty="0"/>
            </a:br>
            <a:endParaRPr lang="en-US" sz="800" b="1" dirty="0"/>
          </a:p>
        </p:txBody>
      </p:sp>
      <p:sp>
        <p:nvSpPr>
          <p:cNvPr id="10" name="Title 6"/>
          <p:cNvSpPr>
            <a:spLocks noGrp="1"/>
          </p:cNvSpPr>
          <p:nvPr>
            <p:ph type="title"/>
          </p:nvPr>
        </p:nvSpPr>
        <p:spPr>
          <a:xfrm>
            <a:off x="274321" y="277357"/>
            <a:ext cx="7193280" cy="63704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Q&amp;A. Thank you.</a:t>
            </a:r>
          </a:p>
        </p:txBody>
      </p:sp>
      <p:sp>
        <p:nvSpPr>
          <p:cNvPr id="9"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24</a:t>
            </a:fld>
            <a:endParaRPr lang="en-GB" sz="1000" dirty="0">
              <a:solidFill>
                <a:srgbClr val="047A86"/>
              </a:solidFill>
            </a:endParaRPr>
          </a:p>
        </p:txBody>
      </p:sp>
    </p:spTree>
    <p:extLst>
      <p:ext uri="{BB962C8B-B14F-4D97-AF65-F5344CB8AC3E}">
        <p14:creationId xmlns:p14="http://schemas.microsoft.com/office/powerpoint/2010/main" val="2481514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352425" y="241300"/>
            <a:ext cx="8791574" cy="396875"/>
          </a:xfrm>
        </p:spPr>
        <p:txBody>
          <a:bodyPr anchor="b"/>
          <a:lstStyle/>
          <a:p>
            <a:pPr eaLnBrk="1" hangingPunct="1"/>
            <a:r>
              <a:rPr lang="en-US" sz="1800" dirty="0" smtClean="0">
                <a:solidFill>
                  <a:schemeClr val="tx1"/>
                </a:solidFill>
              </a:rPr>
              <a:t>Disclaimers: Citizens Bank, N.A., Citizens Bank of Pennsylvania</a:t>
            </a:r>
          </a:p>
        </p:txBody>
      </p:sp>
      <p:sp>
        <p:nvSpPr>
          <p:cNvPr id="129027" name="Content Placeholder 3"/>
          <p:cNvSpPr>
            <a:spLocks noGrp="1"/>
          </p:cNvSpPr>
          <p:nvPr>
            <p:ph sz="half" idx="4294967295"/>
          </p:nvPr>
        </p:nvSpPr>
        <p:spPr>
          <a:xfrm>
            <a:off x="352425" y="990600"/>
            <a:ext cx="8520114" cy="5287370"/>
          </a:xfrm>
        </p:spPr>
        <p:txBody>
          <a:bodyPr/>
          <a:lstStyle/>
          <a:p>
            <a:pPr algn="just"/>
            <a:r>
              <a:rPr lang="en-US" sz="1050" dirty="0"/>
              <a:t>This document has been prepared for discussion and informational purposes only by Citizens Bank, N.A. and/or Citizens Bank of Pennsylvania (“Citizens</a:t>
            </a:r>
            <a:r>
              <a:rPr lang="en-US" sz="1050" dirty="0" smtClean="0"/>
              <a:t>”).In </a:t>
            </a:r>
            <a:r>
              <a:rPr lang="en-US" sz="1050" dirty="0"/>
              <a:t>the preparation of this document, Citizens has relied upon and assumed, without independent verification, the accuracy and completeness of all information available from public </a:t>
            </a:r>
            <a:r>
              <a:rPr lang="en-US" sz="1050" dirty="0" err="1" smtClean="0"/>
              <a:t>sources.Citizens</a:t>
            </a:r>
            <a:r>
              <a:rPr lang="en-US" sz="1050" dirty="0" smtClean="0"/>
              <a:t> </a:t>
            </a:r>
            <a:r>
              <a:rPr lang="en-US" sz="1050" dirty="0"/>
              <a:t>makes no representation or warranty (express or implied) of any nature, nor does it accept any responsibility or liability of any kind, with respect to the accuracy or completeness of the information in this </a:t>
            </a:r>
            <a:r>
              <a:rPr lang="en-US" sz="1050" dirty="0" err="1" smtClean="0"/>
              <a:t>document.The</a:t>
            </a:r>
            <a:r>
              <a:rPr lang="en-US" sz="1050" dirty="0" smtClean="0"/>
              <a:t> </a:t>
            </a:r>
            <a:r>
              <a:rPr lang="en-US" sz="1050" dirty="0"/>
              <a:t>information in this document is subject to change without notice and Citizens does not undertake a duty or responsibility to update these materials</a:t>
            </a:r>
            <a:r>
              <a:rPr lang="en-US" sz="1050" dirty="0" smtClean="0"/>
              <a:t>. </a:t>
            </a:r>
            <a:r>
              <a:rPr lang="en-US" sz="1050" dirty="0"/>
              <a:t>The information contained herein should not be construed as investment, legal, tax, financial, accounting, trading or other advice</a:t>
            </a:r>
            <a:r>
              <a:rPr lang="en-US" sz="1050" dirty="0" smtClean="0"/>
              <a:t>. </a:t>
            </a:r>
            <a:r>
              <a:rPr lang="en-US" sz="1050" dirty="0"/>
              <a:t>Under no circumstances should the information be considered recommendations to enter into transactions</a:t>
            </a:r>
            <a:r>
              <a:rPr lang="en-US" sz="1050" dirty="0" smtClean="0"/>
              <a:t>.</a:t>
            </a:r>
            <a:r>
              <a:rPr lang="en-US" sz="1050" dirty="0"/>
              <a:t> You should consult with your own independent advisors before acting on any information herein. </a:t>
            </a:r>
          </a:p>
          <a:p>
            <a:pPr algn="just"/>
            <a:r>
              <a:rPr lang="en-US" sz="1050" dirty="0"/>
              <a:t>Citizens Bank, N.A. and Citizens Bank of Pennsylvania are wholly-owned bank subsidiaries of Citizens Financial Group, Inc. Products and services are offered by either Citizens Bank, N.A. or Citizens Bank of Pennsylvania. “Citizens Bank” is a registered trademark of Citizens Financial Group, Inc. © Copyright 2014. All rights reserved. “Citizens Bank” is a brand name of Citizens Bank, N.A. and Citizens Bank of Pennsylvania. Deposit accounts held at Citizens Bank, N.A. and Citizens Bank of Pennsylvania are separately insured. Unauthorized reproduction or use of any such trademarks or brand names is prohibited.</a:t>
            </a:r>
          </a:p>
          <a:p>
            <a:pPr marL="0" indent="0" algn="just" eaLnBrk="1" hangingPunct="1">
              <a:spcBef>
                <a:spcPts val="900"/>
              </a:spcBef>
            </a:pPr>
            <a:endParaRPr lang="en-US" sz="1050" dirty="0" smtClean="0"/>
          </a:p>
        </p:txBody>
      </p:sp>
    </p:spTree>
    <p:extLst>
      <p:ext uri="{BB962C8B-B14F-4D97-AF65-F5344CB8AC3E}">
        <p14:creationId xmlns:p14="http://schemas.microsoft.com/office/powerpoint/2010/main" val="373360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1" y="201157"/>
            <a:ext cx="7193280" cy="637043"/>
          </a:xfrm>
        </p:spPr>
        <p:txBody>
          <a:bodyPr/>
          <a:lstStyle/>
          <a:p>
            <a:r>
              <a:rPr lang="en-US" dirty="0" smtClean="0">
                <a:solidFill>
                  <a:schemeClr val="accent1">
                    <a:lumMod val="50000"/>
                  </a:schemeClr>
                </a:solidFill>
              </a:rPr>
              <a:t>First Things First: Definitions </a:t>
            </a:r>
            <a:endParaRPr lang="en-US" b="0" dirty="0">
              <a:solidFill>
                <a:schemeClr val="accent1">
                  <a:lumMod val="50000"/>
                </a:schemeClr>
              </a:solidFill>
            </a:endParaRPr>
          </a:p>
        </p:txBody>
      </p:sp>
      <p:sp>
        <p:nvSpPr>
          <p:cNvPr id="3" name="Rectangle 2"/>
          <p:cNvSpPr/>
          <p:nvPr/>
        </p:nvSpPr>
        <p:spPr>
          <a:xfrm>
            <a:off x="685800" y="1143000"/>
            <a:ext cx="8001000" cy="4632037"/>
          </a:xfrm>
          <a:prstGeom prst="rect">
            <a:avLst/>
          </a:prstGeom>
        </p:spPr>
        <p:txBody>
          <a:bodyPr wrap="square">
            <a:spAutoFit/>
          </a:bodyPr>
          <a:lstStyle/>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sz="1600" b="1" dirty="0" smtClean="0"/>
              <a:t>FX Forwards</a:t>
            </a:r>
          </a:p>
          <a:p>
            <a:pPr marL="285750" indent="-285750">
              <a:buFont typeface="Arial" panose="020B0604020202020204" pitchFamily="34" charset="0"/>
              <a:buChar char="•"/>
            </a:pPr>
            <a:endParaRPr lang="en-US" sz="1050" dirty="0" smtClean="0"/>
          </a:p>
          <a:p>
            <a:pPr fontAlgn="base"/>
            <a:r>
              <a:rPr lang="en-US" sz="1400" dirty="0"/>
              <a:t>A forward is a contract that locks in the price at which a counterparty can buy or sell a currency on a future date. The exchange rate is </a:t>
            </a:r>
            <a:r>
              <a:rPr lang="en-US" sz="1400" dirty="0" smtClean="0"/>
              <a:t>today’s </a:t>
            </a:r>
            <a:r>
              <a:rPr lang="en-US" sz="1400" dirty="0"/>
              <a:t>rate, adjusted for the interest rate differential in the two </a:t>
            </a:r>
            <a:r>
              <a:rPr lang="en-US" sz="1400" dirty="0" smtClean="0"/>
              <a:t>currencies (the </a:t>
            </a:r>
            <a:r>
              <a:rPr lang="en-US" sz="1400" b="1" dirty="0" smtClean="0"/>
              <a:t>forward points</a:t>
            </a:r>
            <a:r>
              <a:rPr lang="en-US" sz="1400" dirty="0" smtClean="0"/>
              <a:t>). </a:t>
            </a:r>
            <a:r>
              <a:rPr lang="en-US" sz="1400" dirty="0"/>
              <a:t>If the interest rate in the local currency is </a:t>
            </a:r>
            <a:r>
              <a:rPr lang="en-US" sz="1400" dirty="0" smtClean="0"/>
              <a:t>higher/ lower than </a:t>
            </a:r>
            <a:r>
              <a:rPr lang="en-US" sz="1400" dirty="0"/>
              <a:t>that of the USD (or whatever the reference currency is), the </a:t>
            </a:r>
            <a:r>
              <a:rPr lang="en-US" sz="1400" dirty="0" smtClean="0"/>
              <a:t>local currency will trade at a discount / premium relative to spot. </a:t>
            </a:r>
          </a:p>
          <a:p>
            <a:pPr fontAlgn="base"/>
            <a:endParaRPr lang="en-US" sz="1100" dirty="0"/>
          </a:p>
          <a:p>
            <a:pPr fontAlgn="base"/>
            <a:r>
              <a:rPr lang="en-US" sz="1400" dirty="0"/>
              <a:t>A forward can be used to hedge the foreign exchange exposure of a loan or an equity stake when the counterparty only wants to protect the principal repayment.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600" b="1" dirty="0" smtClean="0"/>
              <a:t>Cross-currency swaps</a:t>
            </a:r>
          </a:p>
          <a:p>
            <a:pPr marL="285750" indent="-285750">
              <a:buFont typeface="Arial" panose="020B0604020202020204" pitchFamily="34" charset="0"/>
              <a:buChar char="•"/>
            </a:pPr>
            <a:endParaRPr lang="en-US" sz="1050" dirty="0"/>
          </a:p>
          <a:p>
            <a:r>
              <a:rPr lang="en-US" sz="1400" dirty="0"/>
              <a:t>In a cross-currency swap, the parties exchange a stream of payments in one currency for a stream of cash flows in another. The typical cross-currency swap involves the exchange of both recurring interest and principal (usually at the end of the swap), and thus can fully cover the currency risk of a loan transaction. </a:t>
            </a:r>
            <a:r>
              <a:rPr lang="en-US" sz="1400" dirty="0" smtClean="0"/>
              <a:t>The exchange rate used for all cash flows is usually is the </a:t>
            </a:r>
            <a:r>
              <a:rPr lang="en-US" sz="1400" b="1" dirty="0" smtClean="0"/>
              <a:t>spot rate </a:t>
            </a:r>
            <a:r>
              <a:rPr lang="en-US" sz="1400" dirty="0" smtClean="0"/>
              <a:t>at inception.</a:t>
            </a:r>
          </a:p>
          <a:p>
            <a:endParaRPr lang="en-US" sz="1600" dirty="0"/>
          </a:p>
          <a:p>
            <a:pPr algn="ctr"/>
            <a:r>
              <a:rPr lang="en-US" b="1" i="1" dirty="0" smtClean="0">
                <a:solidFill>
                  <a:schemeClr val="tx2"/>
                </a:solidFill>
              </a:rPr>
              <a:t>Conceptually</a:t>
            </a:r>
            <a:r>
              <a:rPr lang="en-US" b="1" i="1" dirty="0">
                <a:solidFill>
                  <a:schemeClr val="tx2"/>
                </a:solidFill>
              </a:rPr>
              <a:t>, cross-currency swaps can be viewed as a series of </a:t>
            </a:r>
            <a:r>
              <a:rPr lang="en-US" b="1" i="1" dirty="0" smtClean="0">
                <a:solidFill>
                  <a:schemeClr val="tx2"/>
                </a:solidFill>
              </a:rPr>
              <a:t/>
            </a:r>
            <a:br>
              <a:rPr lang="en-US" b="1" i="1" dirty="0" smtClean="0">
                <a:solidFill>
                  <a:schemeClr val="tx2"/>
                </a:solidFill>
              </a:rPr>
            </a:br>
            <a:r>
              <a:rPr lang="en-US" b="1" i="1" dirty="0" smtClean="0">
                <a:solidFill>
                  <a:schemeClr val="tx2"/>
                </a:solidFill>
              </a:rPr>
              <a:t>forward </a:t>
            </a:r>
            <a:r>
              <a:rPr lang="en-US" b="1" i="1" dirty="0">
                <a:solidFill>
                  <a:schemeClr val="tx2"/>
                </a:solidFill>
              </a:rPr>
              <a:t>contracts packaged </a:t>
            </a:r>
            <a:r>
              <a:rPr lang="en-US" b="1" i="1" dirty="0" smtClean="0">
                <a:solidFill>
                  <a:schemeClr val="tx2"/>
                </a:solidFill>
              </a:rPr>
              <a:t>in a single transaction</a:t>
            </a:r>
            <a:r>
              <a:rPr lang="en-US" i="1" dirty="0" smtClean="0">
                <a:solidFill>
                  <a:schemeClr val="tx2"/>
                </a:solidFill>
              </a:rPr>
              <a:t>.</a:t>
            </a:r>
            <a:endParaRPr lang="en-US" i="1" dirty="0">
              <a:solidFill>
                <a:schemeClr val="tx2"/>
              </a:solidFill>
            </a:endParaRPr>
          </a:p>
        </p:txBody>
      </p:sp>
      <p:sp>
        <p:nvSpPr>
          <p:cNvPr id="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3</a:t>
            </a:fld>
            <a:endParaRPr lang="en-GB" sz="1000" dirty="0">
              <a:solidFill>
                <a:srgbClr val="047A86"/>
              </a:solidFill>
            </a:endParaRPr>
          </a:p>
        </p:txBody>
      </p:sp>
    </p:spTree>
    <p:extLst>
      <p:ext uri="{BB962C8B-B14F-4D97-AF65-F5344CB8AC3E}">
        <p14:creationId xmlns:p14="http://schemas.microsoft.com/office/powerpoint/2010/main" val="36338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1" y="201157"/>
            <a:ext cx="7193280" cy="637043"/>
          </a:xfrm>
        </p:spPr>
        <p:txBody>
          <a:bodyPr/>
          <a:lstStyle/>
          <a:p>
            <a:r>
              <a:rPr lang="en-US" dirty="0" smtClean="0">
                <a:solidFill>
                  <a:schemeClr val="accent1">
                    <a:lumMod val="50000"/>
                  </a:schemeClr>
                </a:solidFill>
              </a:rPr>
              <a:t>Most Common Hedging </a:t>
            </a:r>
            <a:r>
              <a:rPr lang="en-US" dirty="0">
                <a:solidFill>
                  <a:schemeClr val="accent1">
                    <a:lumMod val="50000"/>
                  </a:schemeClr>
                </a:solidFill>
              </a:rPr>
              <a:t>Tools: FX Forwards and Options</a:t>
            </a:r>
            <a:endParaRPr lang="en-US" b="0" dirty="0">
              <a:solidFill>
                <a:schemeClr val="accent1">
                  <a:lumMod val="50000"/>
                </a:schemeClr>
              </a:solidFill>
            </a:endParaRPr>
          </a:p>
        </p:txBody>
      </p:sp>
      <p:sp>
        <p:nvSpPr>
          <p:cNvPr id="3" name="Rectangle 2"/>
          <p:cNvSpPr/>
          <p:nvPr/>
        </p:nvSpPr>
        <p:spPr>
          <a:xfrm>
            <a:off x="4648200" y="1371600"/>
            <a:ext cx="4267200" cy="4431983"/>
          </a:xfrm>
          <a:prstGeom prst="rect">
            <a:avLst/>
          </a:prstGeom>
        </p:spPr>
        <p:txBody>
          <a:bodyPr wrap="square">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200" i="1" dirty="0" smtClean="0"/>
              <a:t>The company uses “foreign currency </a:t>
            </a:r>
            <a:r>
              <a:rPr lang="en-US" sz="1200" b="1" i="1" dirty="0" smtClean="0"/>
              <a:t>forward</a:t>
            </a:r>
            <a:r>
              <a:rPr lang="en-US" sz="1200" i="1" dirty="0" smtClean="0"/>
              <a:t> </a:t>
            </a:r>
            <a:r>
              <a:rPr lang="en-US" sz="1200" b="1" i="1" dirty="0" smtClean="0"/>
              <a:t>and</a:t>
            </a:r>
            <a:r>
              <a:rPr lang="en-US" sz="1200" i="1" dirty="0" smtClean="0"/>
              <a:t> </a:t>
            </a:r>
            <a:r>
              <a:rPr lang="en-US" sz="1200" b="1" i="1" dirty="0" smtClean="0"/>
              <a:t>option</a:t>
            </a:r>
            <a:r>
              <a:rPr lang="en-US" sz="1200" i="1" dirty="0" smtClean="0"/>
              <a:t> contracts to manage unmatched foreign currency cash inflow and outflow. Our objective is to minimize the risk of exchange rate movements that would reduce the US dollar value of our foreign currency cash flow. Our policy allows for managing anticipated foreign currency cash flow for up to five years”.</a:t>
            </a:r>
          </a:p>
          <a:p>
            <a:pPr lvl="1"/>
            <a:r>
              <a:rPr lang="en-US" sz="1200" b="1" dirty="0" smtClean="0"/>
              <a:t>	</a:t>
            </a:r>
          </a:p>
          <a:p>
            <a:pPr lvl="1"/>
            <a:r>
              <a:rPr lang="en-US" sz="1200" b="1" dirty="0" smtClean="0"/>
              <a:t>Caterpillar Inc. 10-K</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i="1" dirty="0" smtClean="0"/>
              <a:t>“We manage global foreign exchange risk centrally on a portfolio basis to address those risks that are material to NIKE, Inc. We manage these exposures by taking advantage of natural offsets and currency correlations that exist within the portfolio and, where practical and material, by hedging a portion of the remaining exposures using derivative instruments such as </a:t>
            </a:r>
            <a:r>
              <a:rPr lang="en-US" sz="1200" b="1" i="1" dirty="0" smtClean="0"/>
              <a:t>forward contracts and options</a:t>
            </a:r>
            <a:r>
              <a:rPr lang="en-US" sz="1200" i="1" dirty="0" smtClean="0"/>
              <a:t>. “ </a:t>
            </a:r>
          </a:p>
          <a:p>
            <a:pPr lvl="1"/>
            <a:r>
              <a:rPr lang="en-US" sz="1200" b="1" dirty="0" smtClean="0"/>
              <a:t>	</a:t>
            </a:r>
          </a:p>
          <a:p>
            <a:pPr lvl="1"/>
            <a:r>
              <a:rPr lang="en-US" sz="1200" b="1" dirty="0" smtClean="0"/>
              <a:t>Nike, Inc. 10-K 2016</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graphicFrame>
        <p:nvGraphicFramePr>
          <p:cNvPr id="5" name="Chart 4"/>
          <p:cNvGraphicFramePr>
            <a:graphicFrameLocks/>
          </p:cNvGraphicFramePr>
          <p:nvPr>
            <p:extLst>
              <p:ext uri="{D42A27DB-BD31-4B8C-83A1-F6EECF244321}">
                <p14:modId xmlns:p14="http://schemas.microsoft.com/office/powerpoint/2010/main" val="2939682256"/>
              </p:ext>
            </p:extLst>
          </p:nvPr>
        </p:nvGraphicFramePr>
        <p:xfrm>
          <a:off x="228600" y="1295400"/>
          <a:ext cx="441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a:spLocks noGrp="1"/>
          </p:cNvSpPr>
          <p:nvPr>
            <p:ph idx="4294967295"/>
          </p:nvPr>
        </p:nvSpPr>
        <p:spPr>
          <a:xfrm>
            <a:off x="4920017" y="5666096"/>
            <a:ext cx="4114799" cy="609600"/>
          </a:xfrm>
          <a:prstGeom prst="rect">
            <a:avLst/>
          </a:prstGeom>
        </p:spPr>
        <p:txBody>
          <a:bodyPr/>
          <a:lstStyle/>
          <a:p>
            <a:pPr algn="ctr"/>
            <a:r>
              <a:rPr lang="en-US" sz="1400" b="1" dirty="0" smtClean="0">
                <a:solidFill>
                  <a:schemeClr val="tx2"/>
                </a:solidFill>
              </a:rPr>
              <a:t>Basic </a:t>
            </a:r>
            <a:r>
              <a:rPr lang="en-US" sz="1400" b="1" dirty="0">
                <a:solidFill>
                  <a:schemeClr val="tx2"/>
                </a:solidFill>
              </a:rPr>
              <a:t>building blocks of currency hedging </a:t>
            </a:r>
            <a:r>
              <a:rPr lang="en-US" sz="1400" b="1" dirty="0" smtClean="0">
                <a:solidFill>
                  <a:schemeClr val="tx2"/>
                </a:solidFill>
              </a:rPr>
              <a:t>programs: forwards and options</a:t>
            </a:r>
            <a:endParaRPr lang="en-US" sz="1400" b="1" dirty="0">
              <a:solidFill>
                <a:schemeClr val="tx2"/>
              </a:solidFill>
            </a:endParaRPr>
          </a:p>
        </p:txBody>
      </p:sp>
      <p:sp>
        <p:nvSpPr>
          <p:cNvPr id="9" name="Content Placeholder 2"/>
          <p:cNvSpPr>
            <a:spLocks noGrp="1"/>
          </p:cNvSpPr>
          <p:nvPr>
            <p:ph idx="4294967295"/>
          </p:nvPr>
        </p:nvSpPr>
        <p:spPr>
          <a:xfrm>
            <a:off x="467432" y="5670221"/>
            <a:ext cx="4191000" cy="681675"/>
          </a:xfrm>
          <a:prstGeom prst="rect">
            <a:avLst/>
          </a:prstGeom>
        </p:spPr>
        <p:txBody>
          <a:bodyPr/>
          <a:lstStyle/>
          <a:p>
            <a:pPr algn="ctr"/>
            <a:r>
              <a:rPr lang="en-US" sz="1400" b="1" dirty="0" smtClean="0">
                <a:solidFill>
                  <a:schemeClr val="tx2"/>
                </a:solidFill>
              </a:rPr>
              <a:t>Cross-currency swaps gaining in popularity and use, yet starting from a low base</a:t>
            </a:r>
          </a:p>
        </p:txBody>
      </p:sp>
      <p:sp>
        <p:nvSpPr>
          <p:cNvPr id="10"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4</a:t>
            </a:fld>
            <a:endParaRPr lang="en-GB" sz="1000" dirty="0">
              <a:solidFill>
                <a:srgbClr val="047A86"/>
              </a:solidFill>
            </a:endParaRPr>
          </a:p>
        </p:txBody>
      </p:sp>
    </p:spTree>
    <p:extLst>
      <p:ext uri="{BB962C8B-B14F-4D97-AF65-F5344CB8AC3E}">
        <p14:creationId xmlns:p14="http://schemas.microsoft.com/office/powerpoint/2010/main" val="404631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US" dirty="0">
                <a:solidFill>
                  <a:schemeClr val="accent1">
                    <a:lumMod val="50000"/>
                  </a:schemeClr>
                </a:solidFill>
              </a:rPr>
              <a:t>Foreign Currency Risk Management:</a:t>
            </a:r>
            <a:br>
              <a:rPr lang="en-US" dirty="0">
                <a:solidFill>
                  <a:schemeClr val="accent1">
                    <a:lumMod val="50000"/>
                  </a:schemeClr>
                </a:solidFill>
              </a:rPr>
            </a:br>
            <a:r>
              <a:rPr lang="en-US" b="0" dirty="0">
                <a:solidFill>
                  <a:schemeClr val="accent1">
                    <a:lumMod val="50000"/>
                  </a:schemeClr>
                </a:solidFill>
              </a:rPr>
              <a:t>Forwards</a:t>
            </a:r>
          </a:p>
        </p:txBody>
      </p:sp>
      <p:sp>
        <p:nvSpPr>
          <p:cNvPr id="18" name="Text Placeholder 18"/>
          <p:cNvSpPr txBox="1">
            <a:spLocks/>
          </p:cNvSpPr>
          <p:nvPr/>
        </p:nvSpPr>
        <p:spPr bwMode="auto">
          <a:xfrm>
            <a:off x="338930" y="1240967"/>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Description</a:t>
            </a:r>
            <a:endParaRPr lang="en-US" sz="1100" dirty="0"/>
          </a:p>
        </p:txBody>
      </p:sp>
      <p:sp>
        <p:nvSpPr>
          <p:cNvPr id="13" name="Text Placeholder 18"/>
          <p:cNvSpPr txBox="1">
            <a:spLocks/>
          </p:cNvSpPr>
          <p:nvPr/>
        </p:nvSpPr>
        <p:spPr bwMode="auto">
          <a:xfrm>
            <a:off x="4778829" y="1240967"/>
            <a:ext cx="4103915"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Indicative Rates: EURUSD Forwards </a:t>
            </a:r>
            <a:endParaRPr lang="en-US" sz="1100" dirty="0"/>
          </a:p>
        </p:txBody>
      </p:sp>
      <p:sp>
        <p:nvSpPr>
          <p:cNvPr id="17" name="Text Placeholder 18"/>
          <p:cNvSpPr txBox="1">
            <a:spLocks/>
          </p:cNvSpPr>
          <p:nvPr/>
        </p:nvSpPr>
        <p:spPr bwMode="auto">
          <a:xfrm>
            <a:off x="4778829" y="3406720"/>
            <a:ext cx="4103915"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Pay-off Profile: Effective Rate Relative to Unhedged Rate</a:t>
            </a:r>
            <a:endParaRPr lang="en-US" sz="1100" dirty="0"/>
          </a:p>
        </p:txBody>
      </p:sp>
      <p:sp>
        <p:nvSpPr>
          <p:cNvPr id="24" name="Text Placeholder 18"/>
          <p:cNvSpPr txBox="1">
            <a:spLocks/>
          </p:cNvSpPr>
          <p:nvPr/>
        </p:nvSpPr>
        <p:spPr bwMode="auto">
          <a:xfrm>
            <a:off x="338930" y="3406719"/>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Pros and Cons of the Strategy</a:t>
            </a:r>
            <a:endParaRPr lang="en-US" sz="1100" dirty="0"/>
          </a:p>
        </p:txBody>
      </p:sp>
      <p:sp>
        <p:nvSpPr>
          <p:cNvPr id="7" name="Rectangle 6"/>
          <p:cNvSpPr/>
          <p:nvPr/>
        </p:nvSpPr>
        <p:spPr>
          <a:xfrm>
            <a:off x="228600" y="3733800"/>
            <a:ext cx="4310743" cy="1033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smtClean="0">
                <a:solidFill>
                  <a:schemeClr val="tx1"/>
                </a:solidFill>
              </a:rPr>
              <a:t>Certainty over exchange rate for future cash flow conversion</a:t>
            </a:r>
          </a:p>
          <a:p>
            <a:pPr marL="171450" indent="-171450">
              <a:buFont typeface="Wingdings" panose="05000000000000000000" pitchFamily="2" charset="2"/>
              <a:buChar char="§"/>
            </a:pPr>
            <a:endParaRPr lang="en-US" sz="400" dirty="0">
              <a:solidFill>
                <a:schemeClr val="tx1"/>
              </a:solidFill>
            </a:endParaRPr>
          </a:p>
          <a:p>
            <a:pPr marL="171450" indent="-171450">
              <a:buFont typeface="Wingdings" panose="05000000000000000000" pitchFamily="2" charset="2"/>
              <a:buChar char="§"/>
            </a:pPr>
            <a:r>
              <a:rPr lang="en-US" sz="1050" dirty="0" smtClean="0">
                <a:solidFill>
                  <a:schemeClr val="tx1"/>
                </a:solidFill>
              </a:rPr>
              <a:t>Zero cost upfront</a:t>
            </a: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r>
              <a:rPr lang="en-US" sz="1050" dirty="0" smtClean="0">
                <a:solidFill>
                  <a:schemeClr val="tx1"/>
                </a:solidFill>
              </a:rPr>
              <a:t>No participation in favorable market movements</a:t>
            </a:r>
          </a:p>
          <a:p>
            <a:pPr marL="171450" indent="-171450">
              <a:buFont typeface="Wingdings" panose="05000000000000000000" pitchFamily="2" charset="2"/>
              <a:buChar char="§"/>
            </a:pPr>
            <a:endParaRPr lang="en-US" sz="400" dirty="0">
              <a:solidFill>
                <a:schemeClr val="tx1"/>
              </a:solidFill>
            </a:endParaRPr>
          </a:p>
          <a:p>
            <a:pPr marL="171450" indent="-171450">
              <a:buFont typeface="Wingdings" panose="05000000000000000000" pitchFamily="2" charset="2"/>
              <a:buChar char="§"/>
            </a:pPr>
            <a:r>
              <a:rPr lang="en-US" sz="1050" dirty="0" smtClean="0">
                <a:solidFill>
                  <a:schemeClr val="tx1"/>
                </a:solidFill>
              </a:rPr>
              <a:t>Contract may become a liability, in event of an early termination</a:t>
            </a:r>
          </a:p>
          <a:p>
            <a:pPr marL="171450" indent="-171450">
              <a:buFont typeface="Wingdings" panose="05000000000000000000" pitchFamily="2" charset="2"/>
              <a:buChar char="§"/>
            </a:pPr>
            <a:endParaRPr lang="en-US" sz="1050" dirty="0">
              <a:solidFill>
                <a:schemeClr val="tx1"/>
              </a:solidFill>
            </a:endParaRPr>
          </a:p>
        </p:txBody>
      </p:sp>
      <p:sp>
        <p:nvSpPr>
          <p:cNvPr id="16" name="Rectangle 15"/>
          <p:cNvSpPr/>
          <p:nvPr/>
        </p:nvSpPr>
        <p:spPr>
          <a:xfrm>
            <a:off x="238500" y="1575813"/>
            <a:ext cx="4181099" cy="2079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smtClean="0">
                <a:solidFill>
                  <a:schemeClr val="tx1"/>
                </a:solidFill>
              </a:rPr>
              <a:t>The forward contract fixes the full value of the future FX revenue or obligation in USD up to the notional amount hedged</a:t>
            </a:r>
          </a:p>
          <a:p>
            <a:pPr marL="171450" indent="-171450">
              <a:buFont typeface="Wingdings" panose="05000000000000000000" pitchFamily="2" charset="2"/>
              <a:buChar char="§"/>
            </a:pPr>
            <a:endParaRPr lang="en-US" sz="600" dirty="0">
              <a:solidFill>
                <a:schemeClr val="tx1"/>
              </a:solidFill>
            </a:endParaRPr>
          </a:p>
          <a:p>
            <a:pPr marL="171450" indent="-171450">
              <a:buFont typeface="Wingdings" panose="05000000000000000000" pitchFamily="2" charset="2"/>
              <a:buChar char="§"/>
            </a:pPr>
            <a:r>
              <a:rPr lang="en-US" sz="1050" dirty="0" smtClean="0">
                <a:solidFill>
                  <a:schemeClr val="tx1"/>
                </a:solidFill>
              </a:rPr>
              <a:t>The forward rate is based on (A) current spot rate level and (B) the interest rate differential between the two currencies</a:t>
            </a:r>
          </a:p>
          <a:p>
            <a:pPr marL="171450" indent="-171450">
              <a:buFont typeface="Wingdings" panose="05000000000000000000" pitchFamily="2" charset="2"/>
              <a:buChar char="§"/>
            </a:pPr>
            <a:endParaRPr lang="en-US" sz="700" dirty="0">
              <a:solidFill>
                <a:schemeClr val="tx1"/>
              </a:solidFill>
            </a:endParaRPr>
          </a:p>
          <a:p>
            <a:pPr marL="171450" indent="-171450">
              <a:buFont typeface="Wingdings" panose="05000000000000000000" pitchFamily="2" charset="2"/>
              <a:buChar char="§"/>
            </a:pPr>
            <a:r>
              <a:rPr lang="en-US" sz="1050" dirty="0" smtClean="0">
                <a:solidFill>
                  <a:schemeClr val="tx1"/>
                </a:solidFill>
              </a:rPr>
              <a:t>One of the most common and widely used hedging tools, either with a single future value date, or with window dates</a:t>
            </a:r>
          </a:p>
          <a:p>
            <a:pPr marL="171450" indent="-171450">
              <a:buFont typeface="Wingdings" panose="05000000000000000000" pitchFamily="2" charset="2"/>
              <a:buChar char="§"/>
            </a:pPr>
            <a:endParaRPr lang="en-US" sz="80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Window forwards provide flexibility </a:t>
            </a:r>
            <a:r>
              <a:rPr lang="en-US" sz="1050" dirty="0">
                <a:solidFill>
                  <a:schemeClr val="tx1"/>
                </a:solidFill>
              </a:rPr>
              <a:t>by allowing </a:t>
            </a:r>
            <a:r>
              <a:rPr lang="en-US" sz="1050" dirty="0" smtClean="0">
                <a:solidFill>
                  <a:schemeClr val="tx1"/>
                </a:solidFill>
              </a:rPr>
              <a:t>payments to be made between </a:t>
            </a:r>
            <a:r>
              <a:rPr lang="en-US" sz="1050" dirty="0">
                <a:solidFill>
                  <a:schemeClr val="tx1"/>
                </a:solidFill>
              </a:rPr>
              <a:t>two pre-determined </a:t>
            </a:r>
            <a:r>
              <a:rPr lang="en-US" sz="1050" dirty="0" smtClean="0">
                <a:solidFill>
                  <a:schemeClr val="tx1"/>
                </a:solidFill>
              </a:rPr>
              <a:t>dates (the “window”)</a:t>
            </a:r>
            <a:endParaRPr lang="en-US" sz="1050" dirty="0">
              <a:solidFill>
                <a:schemeClr val="tx1"/>
              </a:solidFill>
            </a:endParaRPr>
          </a:p>
          <a:p>
            <a:pPr marL="171450" indent="-171450">
              <a:buFont typeface="Wingdings" panose="05000000000000000000" pitchFamily="2" charset="2"/>
              <a:buChar char="§"/>
            </a:pPr>
            <a:endParaRPr lang="en-US" sz="105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78640866"/>
              </p:ext>
            </p:extLst>
          </p:nvPr>
        </p:nvGraphicFramePr>
        <p:xfrm>
          <a:off x="4778827" y="1679880"/>
          <a:ext cx="4103916" cy="1421852"/>
        </p:xfrm>
        <a:graphic>
          <a:graphicData uri="http://schemas.openxmlformats.org/drawingml/2006/table">
            <a:tbl>
              <a:tblPr firstRow="1" bandRow="1">
                <a:tableStyleId>{21E4AEA4-8DFA-4A89-87EB-49C32662AFE0}</a:tableStyleId>
              </a:tblPr>
              <a:tblGrid>
                <a:gridCol w="1367972"/>
                <a:gridCol w="1367972"/>
                <a:gridCol w="1367972"/>
              </a:tblGrid>
              <a:tr h="197688">
                <a:tc>
                  <a:txBody>
                    <a:bodyPr/>
                    <a:lstStyle/>
                    <a:p>
                      <a:pPr algn="ctr"/>
                      <a:r>
                        <a:rPr lang="en-US" sz="1100" dirty="0" smtClean="0"/>
                        <a:t>Value Date</a:t>
                      </a:r>
                      <a:endParaRPr lang="en-US" sz="1100" dirty="0"/>
                    </a:p>
                  </a:txBody>
                  <a:tcPr>
                    <a:solidFill>
                      <a:srgbClr val="047A86"/>
                    </a:solidFill>
                  </a:tcPr>
                </a:tc>
                <a:tc>
                  <a:txBody>
                    <a:bodyPr/>
                    <a:lstStyle/>
                    <a:p>
                      <a:pPr algn="ctr"/>
                      <a:r>
                        <a:rPr lang="en-US" sz="1100" dirty="0" smtClean="0"/>
                        <a:t>Forward Points</a:t>
                      </a:r>
                      <a:endParaRPr lang="en-US" sz="1100" dirty="0"/>
                    </a:p>
                  </a:txBody>
                  <a:tcPr>
                    <a:solidFill>
                      <a:srgbClr val="047A86"/>
                    </a:solidFill>
                  </a:tcPr>
                </a:tc>
                <a:tc>
                  <a:txBody>
                    <a:bodyPr/>
                    <a:lstStyle/>
                    <a:p>
                      <a:pPr algn="ctr"/>
                      <a:r>
                        <a:rPr lang="en-US" sz="1100" dirty="0" smtClean="0"/>
                        <a:t>All-in Rate</a:t>
                      </a:r>
                      <a:endParaRPr lang="en-US" sz="1100" dirty="0"/>
                    </a:p>
                  </a:txBody>
                  <a:tcPr>
                    <a:solidFill>
                      <a:srgbClr val="047A86"/>
                    </a:solidFill>
                  </a:tcPr>
                </a:tc>
              </a:tr>
              <a:tr h="290693">
                <a:tc>
                  <a:txBody>
                    <a:bodyPr/>
                    <a:lstStyle/>
                    <a:p>
                      <a:pPr algn="ctr"/>
                      <a:r>
                        <a:rPr lang="en-US" sz="1100" dirty="0" smtClean="0"/>
                        <a:t>Spot</a:t>
                      </a:r>
                      <a:endParaRPr lang="en-US" sz="1100" dirty="0"/>
                    </a:p>
                  </a:txBody>
                  <a:tcPr/>
                </a:tc>
                <a:tc>
                  <a:txBody>
                    <a:bodyPr/>
                    <a:lstStyle/>
                    <a:p>
                      <a:pPr algn="ctr"/>
                      <a:r>
                        <a:rPr lang="en-US" sz="1100" dirty="0" smtClean="0"/>
                        <a:t>-</a:t>
                      </a:r>
                      <a:endParaRPr lang="en-US" sz="1100" dirty="0"/>
                    </a:p>
                  </a:txBody>
                  <a:tcPr/>
                </a:tc>
                <a:tc>
                  <a:txBody>
                    <a:bodyPr/>
                    <a:lstStyle/>
                    <a:p>
                      <a:pPr algn="ctr"/>
                      <a:r>
                        <a:rPr lang="en-US" sz="1100" dirty="0" smtClean="0"/>
                        <a:t>1.2400</a:t>
                      </a:r>
                      <a:endParaRPr lang="en-US" sz="1100" dirty="0"/>
                    </a:p>
                  </a:txBody>
                  <a:tcPr/>
                </a:tc>
              </a:tr>
              <a:tr h="290693">
                <a:tc>
                  <a:txBody>
                    <a:bodyPr/>
                    <a:lstStyle/>
                    <a:p>
                      <a:pPr algn="ctr"/>
                      <a:r>
                        <a:rPr lang="en-US" sz="1100" dirty="0" smtClean="0"/>
                        <a:t>12-31-2018</a:t>
                      </a:r>
                      <a:endParaRPr lang="en-US" sz="1100" dirty="0"/>
                    </a:p>
                  </a:txBody>
                  <a:tcPr/>
                </a:tc>
                <a:tc>
                  <a:txBody>
                    <a:bodyPr/>
                    <a:lstStyle/>
                    <a:p>
                      <a:pPr algn="ctr"/>
                      <a:r>
                        <a:rPr lang="en-US" sz="1100" dirty="0" smtClean="0"/>
                        <a:t>250</a:t>
                      </a:r>
                      <a:endParaRPr lang="en-US" sz="1100" dirty="0"/>
                    </a:p>
                  </a:txBody>
                  <a:tcPr/>
                </a:tc>
                <a:tc>
                  <a:txBody>
                    <a:bodyPr/>
                    <a:lstStyle/>
                    <a:p>
                      <a:pPr algn="ctr"/>
                      <a:r>
                        <a:rPr lang="en-US" sz="1100" dirty="0" smtClean="0"/>
                        <a:t>1.2650</a:t>
                      </a:r>
                      <a:endParaRPr lang="en-US" sz="1100" dirty="0"/>
                    </a:p>
                  </a:txBody>
                  <a:tcPr/>
                </a:tc>
              </a:tr>
              <a:tr h="290693">
                <a:tc>
                  <a:txBody>
                    <a:bodyPr/>
                    <a:lstStyle/>
                    <a:p>
                      <a:pPr algn="ctr"/>
                      <a:r>
                        <a:rPr lang="en-US" sz="1100" dirty="0" smtClean="0"/>
                        <a:t>06-30-2019</a:t>
                      </a:r>
                      <a:endParaRPr lang="en-US" sz="1100" dirty="0"/>
                    </a:p>
                  </a:txBody>
                  <a:tcPr/>
                </a:tc>
                <a:tc>
                  <a:txBody>
                    <a:bodyPr/>
                    <a:lstStyle/>
                    <a:p>
                      <a:pPr algn="ctr"/>
                      <a:r>
                        <a:rPr lang="en-US" sz="1100" dirty="0" smtClean="0"/>
                        <a:t>460</a:t>
                      </a:r>
                      <a:endParaRPr lang="en-US" sz="1100" dirty="0"/>
                    </a:p>
                  </a:txBody>
                  <a:tcPr/>
                </a:tc>
                <a:tc>
                  <a:txBody>
                    <a:bodyPr/>
                    <a:lstStyle/>
                    <a:p>
                      <a:pPr algn="ctr"/>
                      <a:r>
                        <a:rPr lang="en-US" sz="1100" dirty="0" smtClean="0"/>
                        <a:t>1.2860</a:t>
                      </a:r>
                      <a:endParaRPr lang="en-US" sz="1100" dirty="0"/>
                    </a:p>
                  </a:txBody>
                  <a:tcPr/>
                </a:tc>
              </a:tr>
              <a:tr h="290693">
                <a:tc>
                  <a:txBody>
                    <a:bodyPr/>
                    <a:lstStyle/>
                    <a:p>
                      <a:pPr algn="ctr"/>
                      <a:r>
                        <a:rPr lang="en-US" sz="1100" dirty="0" smtClean="0"/>
                        <a:t>12-31-2019</a:t>
                      </a:r>
                      <a:endParaRPr lang="en-US" sz="1100" dirty="0"/>
                    </a:p>
                  </a:txBody>
                  <a:tcPr/>
                </a:tc>
                <a:tc>
                  <a:txBody>
                    <a:bodyPr/>
                    <a:lstStyle/>
                    <a:p>
                      <a:pPr algn="ctr"/>
                      <a:r>
                        <a:rPr lang="en-US" sz="1100" dirty="0" smtClean="0"/>
                        <a:t>675</a:t>
                      </a:r>
                      <a:endParaRPr lang="en-US" sz="1100" dirty="0"/>
                    </a:p>
                  </a:txBody>
                  <a:tcPr/>
                </a:tc>
                <a:tc>
                  <a:txBody>
                    <a:bodyPr/>
                    <a:lstStyle/>
                    <a:p>
                      <a:pPr algn="ctr"/>
                      <a:r>
                        <a:rPr lang="en-US" sz="1100" dirty="0" smtClean="0"/>
                        <a:t>1.3075</a:t>
                      </a:r>
                      <a:endParaRPr lang="en-US" sz="1100" dirty="0"/>
                    </a:p>
                  </a:txBody>
                  <a:tcPr/>
                </a:tc>
              </a:tr>
            </a:tbl>
          </a:graphicData>
        </a:graphic>
      </p:graphicFrame>
      <p:sp>
        <p:nvSpPr>
          <p:cNvPr id="14" name="Text Placeholder 18"/>
          <p:cNvSpPr txBox="1">
            <a:spLocks/>
          </p:cNvSpPr>
          <p:nvPr/>
        </p:nvSpPr>
        <p:spPr bwMode="auto">
          <a:xfrm>
            <a:off x="348830" y="4800600"/>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Accounting Considerations</a:t>
            </a:r>
            <a:endParaRPr lang="en-US" sz="1100" dirty="0"/>
          </a:p>
        </p:txBody>
      </p:sp>
      <p:sp>
        <p:nvSpPr>
          <p:cNvPr id="15" name="Rectangle 14"/>
          <p:cNvSpPr/>
          <p:nvPr/>
        </p:nvSpPr>
        <p:spPr>
          <a:xfrm>
            <a:off x="238500" y="5120739"/>
            <a:ext cx="4310743" cy="1033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endParaRPr lang="en-US" sz="200" dirty="0">
              <a:solidFill>
                <a:schemeClr val="tx1"/>
              </a:solidFill>
            </a:endParaRPr>
          </a:p>
          <a:p>
            <a:pPr marL="171450" indent="-171450">
              <a:buFont typeface="Wingdings" panose="05000000000000000000" pitchFamily="2" charset="2"/>
              <a:buChar char="§"/>
            </a:pPr>
            <a:r>
              <a:rPr lang="en-US" sz="1050" dirty="0" smtClean="0">
                <a:solidFill>
                  <a:schemeClr val="tx1"/>
                </a:solidFill>
              </a:rPr>
              <a:t>Recognized and measured at fair value on the balance sheet</a:t>
            </a: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r>
              <a:rPr lang="en-US" sz="1050" dirty="0" smtClean="0">
                <a:solidFill>
                  <a:schemeClr val="tx1"/>
                </a:solidFill>
              </a:rPr>
              <a:t>Can be designated as an effective hedge of forecasted transactions with changes in value deferred to OCI</a:t>
            </a:r>
          </a:p>
          <a:p>
            <a:pPr marL="171450" indent="-171450">
              <a:buFont typeface="Wingdings" panose="05000000000000000000" pitchFamily="2" charset="2"/>
              <a:buChar char="§"/>
            </a:pPr>
            <a:endParaRPr lang="en-US" sz="50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Alternatively, changes in value flow through income statement as unrealized gains/losses until maturity; may act as offset to FX gain/loss from on-balance sheet payable/ receivable</a:t>
            </a: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endParaRPr lang="en-US" sz="1050" dirty="0">
              <a:solidFill>
                <a:schemeClr val="tx1"/>
              </a:solidFill>
            </a:endParaRPr>
          </a:p>
        </p:txBody>
      </p:sp>
      <p:graphicFrame>
        <p:nvGraphicFramePr>
          <p:cNvPr id="19" name="Chart 18"/>
          <p:cNvGraphicFramePr>
            <a:graphicFrameLocks/>
          </p:cNvGraphicFramePr>
          <p:nvPr>
            <p:extLst>
              <p:ext uri="{D42A27DB-BD31-4B8C-83A1-F6EECF244321}">
                <p14:modId xmlns:p14="http://schemas.microsoft.com/office/powerpoint/2010/main" val="195075508"/>
              </p:ext>
            </p:extLst>
          </p:nvPr>
        </p:nvGraphicFramePr>
        <p:xfrm>
          <a:off x="4549243" y="3406719"/>
          <a:ext cx="4626768" cy="2994924"/>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4495800" y="2667000"/>
            <a:ext cx="377328" cy="2574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r>
              <a:rPr lang="en-US" sz="900" b="1" dirty="0" smtClean="0">
                <a:solidFill>
                  <a:schemeClr val="tx1"/>
                </a:solidFill>
              </a:rPr>
              <a:t>EURUSD Rate</a:t>
            </a:r>
            <a:endParaRPr lang="en-US" sz="900" dirty="0">
              <a:solidFill>
                <a:schemeClr val="tx1"/>
              </a:solidFill>
            </a:endParaRPr>
          </a:p>
        </p:txBody>
      </p:sp>
      <p:sp>
        <p:nvSpPr>
          <p:cNvPr id="21"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5</a:t>
            </a:fld>
            <a:endParaRPr lang="en-GB" sz="1000" dirty="0">
              <a:solidFill>
                <a:srgbClr val="047A86"/>
              </a:solidFill>
            </a:endParaRPr>
          </a:p>
        </p:txBody>
      </p:sp>
    </p:spTree>
    <p:extLst>
      <p:ext uri="{BB962C8B-B14F-4D97-AF65-F5344CB8AC3E}">
        <p14:creationId xmlns:p14="http://schemas.microsoft.com/office/powerpoint/2010/main" val="222773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US" dirty="0">
                <a:solidFill>
                  <a:schemeClr val="accent1">
                    <a:lumMod val="50000"/>
                  </a:schemeClr>
                </a:solidFill>
              </a:rPr>
              <a:t>Foreign Currency Risk Management:</a:t>
            </a:r>
            <a:br>
              <a:rPr lang="en-US" dirty="0">
                <a:solidFill>
                  <a:schemeClr val="accent1">
                    <a:lumMod val="50000"/>
                  </a:schemeClr>
                </a:solidFill>
              </a:rPr>
            </a:br>
            <a:r>
              <a:rPr lang="en-US" b="0" dirty="0">
                <a:solidFill>
                  <a:schemeClr val="accent1">
                    <a:lumMod val="50000"/>
                  </a:schemeClr>
                </a:solidFill>
              </a:rPr>
              <a:t>Purchased </a:t>
            </a:r>
            <a:r>
              <a:rPr lang="en-US" b="0" dirty="0" smtClean="0">
                <a:solidFill>
                  <a:schemeClr val="accent1">
                    <a:lumMod val="50000"/>
                  </a:schemeClr>
                </a:solidFill>
              </a:rPr>
              <a:t>Options</a:t>
            </a:r>
            <a:endParaRPr lang="en-US" b="0" dirty="0">
              <a:solidFill>
                <a:schemeClr val="accent1">
                  <a:lumMod val="50000"/>
                </a:schemeClr>
              </a:solidFill>
            </a:endParaRPr>
          </a:p>
        </p:txBody>
      </p:sp>
      <p:sp>
        <p:nvSpPr>
          <p:cNvPr id="18" name="Text Placeholder 18"/>
          <p:cNvSpPr txBox="1">
            <a:spLocks/>
          </p:cNvSpPr>
          <p:nvPr/>
        </p:nvSpPr>
        <p:spPr bwMode="auto">
          <a:xfrm>
            <a:off x="338930" y="1240967"/>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Description</a:t>
            </a:r>
            <a:endParaRPr lang="en-US" sz="1100" dirty="0"/>
          </a:p>
        </p:txBody>
      </p:sp>
      <p:sp>
        <p:nvSpPr>
          <p:cNvPr id="13" name="Text Placeholder 18"/>
          <p:cNvSpPr txBox="1">
            <a:spLocks/>
          </p:cNvSpPr>
          <p:nvPr/>
        </p:nvSpPr>
        <p:spPr bwMode="auto">
          <a:xfrm>
            <a:off x="4778829" y="1240967"/>
            <a:ext cx="4103915"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Indicative Costs: EUR Puts / USD Calls</a:t>
            </a:r>
            <a:endParaRPr lang="en-US" sz="1100" dirty="0"/>
          </a:p>
        </p:txBody>
      </p:sp>
      <p:sp>
        <p:nvSpPr>
          <p:cNvPr id="7" name="Rectangle 6"/>
          <p:cNvSpPr/>
          <p:nvPr/>
        </p:nvSpPr>
        <p:spPr>
          <a:xfrm>
            <a:off x="228600" y="3728902"/>
            <a:ext cx="4419600" cy="124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smtClean="0">
                <a:solidFill>
                  <a:schemeClr val="tx1"/>
                </a:solidFill>
              </a:rPr>
              <a:t>Certainty over exchange rate for future cash flow conversion</a:t>
            </a:r>
          </a:p>
          <a:p>
            <a:pPr marL="171450" indent="-171450">
              <a:buFont typeface="Wingdings" panose="05000000000000000000" pitchFamily="2" charset="2"/>
              <a:buChar char="§"/>
            </a:pPr>
            <a:endParaRPr lang="en-US" sz="400" dirty="0">
              <a:solidFill>
                <a:schemeClr val="tx1"/>
              </a:solidFill>
            </a:endParaRPr>
          </a:p>
          <a:p>
            <a:pPr marL="171450" indent="-171450">
              <a:buFont typeface="Wingdings" panose="05000000000000000000" pitchFamily="2" charset="2"/>
              <a:buChar char="§"/>
            </a:pPr>
            <a:r>
              <a:rPr lang="en-US" sz="1050" dirty="0" smtClean="0">
                <a:solidFill>
                  <a:schemeClr val="tx1"/>
                </a:solidFill>
              </a:rPr>
              <a:t>Carries an upfront cost: the option premium</a:t>
            </a: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r>
              <a:rPr lang="en-US" sz="1050" dirty="0" smtClean="0">
                <a:solidFill>
                  <a:schemeClr val="tx1"/>
                </a:solidFill>
              </a:rPr>
              <a:t>Flexibility: can be structured for desired level of protection (the “strike” rate)</a:t>
            </a:r>
          </a:p>
          <a:p>
            <a:pPr marL="171450" indent="-171450">
              <a:buFont typeface="Wingdings" panose="05000000000000000000" pitchFamily="2" charset="2"/>
              <a:buChar char="§"/>
            </a:pPr>
            <a:r>
              <a:rPr lang="en-US" sz="1050" dirty="0" smtClean="0">
                <a:solidFill>
                  <a:schemeClr val="tx1"/>
                </a:solidFill>
              </a:rPr>
              <a:t>Longer tenor options increase in cost exponentially due to currency volatility factors</a:t>
            </a: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endParaRPr lang="en-US" sz="400" dirty="0">
              <a:solidFill>
                <a:schemeClr val="tx1"/>
              </a:solidFill>
            </a:endParaRPr>
          </a:p>
          <a:p>
            <a:pPr marL="171450" indent="-171450">
              <a:buFont typeface="Wingdings" panose="05000000000000000000" pitchFamily="2" charset="2"/>
              <a:buChar char="§"/>
            </a:pPr>
            <a:endParaRPr lang="en-US" sz="1050" dirty="0">
              <a:solidFill>
                <a:schemeClr val="tx1"/>
              </a:solidFill>
            </a:endParaRPr>
          </a:p>
        </p:txBody>
      </p:sp>
      <p:sp>
        <p:nvSpPr>
          <p:cNvPr id="16" name="Rectangle 15"/>
          <p:cNvSpPr/>
          <p:nvPr/>
        </p:nvSpPr>
        <p:spPr>
          <a:xfrm>
            <a:off x="238500" y="1575813"/>
            <a:ext cx="4310743" cy="2079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smtClean="0">
                <a:solidFill>
                  <a:schemeClr val="tx1"/>
                </a:solidFill>
              </a:rPr>
              <a:t>For an upfront premium, option contracts provide protection in case of adverse market movements, while allowing the buyer to benefit should the market move in his/her favor</a:t>
            </a:r>
          </a:p>
          <a:p>
            <a:pPr marL="171450" indent="-171450">
              <a:buFont typeface="Wingdings" panose="05000000000000000000" pitchFamily="2" charset="2"/>
              <a:buChar char="§"/>
            </a:pPr>
            <a:endParaRPr lang="en-US" sz="700" dirty="0">
              <a:solidFill>
                <a:schemeClr val="tx1"/>
              </a:solidFill>
            </a:endParaRPr>
          </a:p>
          <a:p>
            <a:pPr marL="171450" indent="-171450">
              <a:buFont typeface="Wingdings" panose="05000000000000000000" pitchFamily="2" charset="2"/>
              <a:buChar char="§"/>
            </a:pPr>
            <a:r>
              <a:rPr lang="en-US" sz="1050" dirty="0" smtClean="0">
                <a:solidFill>
                  <a:schemeClr val="tx1"/>
                </a:solidFill>
              </a:rPr>
              <a:t>Strategy is useful for situations of greater degree of uncertainty in timing and amounts of future cash flow</a:t>
            </a:r>
          </a:p>
          <a:p>
            <a:pPr marL="171450" indent="-171450">
              <a:buFont typeface="Wingdings" panose="05000000000000000000" pitchFamily="2" charset="2"/>
              <a:buChar char="§"/>
            </a:pPr>
            <a:endParaRPr lang="en-US" sz="800" dirty="0">
              <a:solidFill>
                <a:schemeClr val="tx1"/>
              </a:solidFill>
            </a:endParaRPr>
          </a:p>
          <a:p>
            <a:pPr marL="171450" indent="-171450">
              <a:buFont typeface="Wingdings" panose="05000000000000000000" pitchFamily="2" charset="2"/>
              <a:buChar char="§"/>
            </a:pPr>
            <a:r>
              <a:rPr lang="en-US" sz="1050" dirty="0" smtClean="0">
                <a:solidFill>
                  <a:schemeClr val="tx1"/>
                </a:solidFill>
              </a:rPr>
              <a:t>Similar to buying insurance on a property: it protects against a specific undesired future event, while allowing buyer to enjoy upside if market moves in favor</a:t>
            </a:r>
            <a:endParaRPr lang="en-US" sz="105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71001055"/>
              </p:ext>
            </p:extLst>
          </p:nvPr>
        </p:nvGraphicFramePr>
        <p:xfrm>
          <a:off x="4778827" y="1679880"/>
          <a:ext cx="4103916" cy="1589492"/>
        </p:xfrm>
        <a:graphic>
          <a:graphicData uri="http://schemas.openxmlformats.org/drawingml/2006/table">
            <a:tbl>
              <a:tblPr firstRow="1" bandRow="1">
                <a:tableStyleId>{21E4AEA4-8DFA-4A89-87EB-49C32662AFE0}</a:tableStyleId>
              </a:tblPr>
              <a:tblGrid>
                <a:gridCol w="1367972"/>
                <a:gridCol w="1367972"/>
                <a:gridCol w="1367972"/>
              </a:tblGrid>
              <a:tr h="197688">
                <a:tc>
                  <a:txBody>
                    <a:bodyPr/>
                    <a:lstStyle/>
                    <a:p>
                      <a:pPr algn="ctr"/>
                      <a:r>
                        <a:rPr lang="en-US" sz="1100" dirty="0" smtClean="0"/>
                        <a:t>Value Date</a:t>
                      </a:r>
                      <a:endParaRPr lang="en-US" sz="1100" dirty="0"/>
                    </a:p>
                  </a:txBody>
                  <a:tcPr>
                    <a:solidFill>
                      <a:srgbClr val="047A86"/>
                    </a:solidFill>
                  </a:tcPr>
                </a:tc>
                <a:tc>
                  <a:txBody>
                    <a:bodyPr/>
                    <a:lstStyle/>
                    <a:p>
                      <a:pPr algn="ctr"/>
                      <a:r>
                        <a:rPr lang="en-US" sz="1100" dirty="0" smtClean="0"/>
                        <a:t>Strike</a:t>
                      </a:r>
                      <a:endParaRPr lang="en-US" sz="1100" dirty="0"/>
                    </a:p>
                  </a:txBody>
                  <a:tcPr>
                    <a:solidFill>
                      <a:srgbClr val="047A86"/>
                    </a:solidFill>
                  </a:tcPr>
                </a:tc>
                <a:tc>
                  <a:txBody>
                    <a:bodyPr/>
                    <a:lstStyle/>
                    <a:p>
                      <a:pPr algn="ctr"/>
                      <a:r>
                        <a:rPr lang="en-US" sz="1100" dirty="0" smtClean="0"/>
                        <a:t>Premium </a:t>
                      </a:r>
                      <a:br>
                        <a:rPr lang="en-US" sz="1100" dirty="0" smtClean="0"/>
                      </a:br>
                      <a:r>
                        <a:rPr lang="en-US" sz="1100" dirty="0" smtClean="0"/>
                        <a:t>(% of Notional)</a:t>
                      </a:r>
                      <a:endParaRPr lang="en-US" sz="1100" dirty="0"/>
                    </a:p>
                  </a:txBody>
                  <a:tcPr>
                    <a:solidFill>
                      <a:srgbClr val="047A86"/>
                    </a:solidFill>
                  </a:tcPr>
                </a:tc>
              </a:tr>
              <a:tr h="290693">
                <a:tc>
                  <a:txBody>
                    <a:bodyPr/>
                    <a:lstStyle/>
                    <a:p>
                      <a:pPr algn="ctr"/>
                      <a:r>
                        <a:rPr lang="en-US" sz="1100" dirty="0" smtClean="0"/>
                        <a:t>06-30-2018</a:t>
                      </a:r>
                      <a:endParaRPr lang="en-US" sz="1100" dirty="0"/>
                    </a:p>
                  </a:txBody>
                  <a:tcPr/>
                </a:tc>
                <a:tc>
                  <a:txBody>
                    <a:bodyPr/>
                    <a:lstStyle/>
                    <a:p>
                      <a:pPr algn="ctr"/>
                      <a:r>
                        <a:rPr lang="en-US" sz="1100" dirty="0" smtClean="0"/>
                        <a:t>1.24</a:t>
                      </a:r>
                      <a:endParaRPr lang="en-US" sz="1100" dirty="0"/>
                    </a:p>
                  </a:txBody>
                  <a:tcPr/>
                </a:tc>
                <a:tc>
                  <a:txBody>
                    <a:bodyPr/>
                    <a:lstStyle/>
                    <a:p>
                      <a:pPr algn="ctr"/>
                      <a:r>
                        <a:rPr lang="en-US" sz="1100" dirty="0" smtClean="0"/>
                        <a:t>0.5%</a:t>
                      </a:r>
                      <a:endParaRPr lang="en-US" sz="1100" dirty="0"/>
                    </a:p>
                  </a:txBody>
                  <a:tcPr/>
                </a:tc>
              </a:tr>
              <a:tr h="290693">
                <a:tc>
                  <a:txBody>
                    <a:bodyPr/>
                    <a:lstStyle/>
                    <a:p>
                      <a:pPr algn="ctr"/>
                      <a:r>
                        <a:rPr lang="en-US" sz="1100" dirty="0" smtClean="0"/>
                        <a:t>12-31-2018</a:t>
                      </a:r>
                      <a:endParaRPr lang="en-US" sz="1100" dirty="0"/>
                    </a:p>
                  </a:txBody>
                  <a:tcPr/>
                </a:tc>
                <a:tc>
                  <a:txBody>
                    <a:bodyPr/>
                    <a:lstStyle/>
                    <a:p>
                      <a:pPr algn="ctr"/>
                      <a:r>
                        <a:rPr lang="en-US" sz="1100" dirty="0" smtClean="0"/>
                        <a:t>1.24</a:t>
                      </a:r>
                      <a:endParaRPr lang="en-US" sz="1100" dirty="0"/>
                    </a:p>
                  </a:txBody>
                  <a:tcPr/>
                </a:tc>
                <a:tc>
                  <a:txBody>
                    <a:bodyPr/>
                    <a:lstStyle/>
                    <a:p>
                      <a:pPr algn="ctr"/>
                      <a:r>
                        <a:rPr lang="en-US" sz="1100" dirty="0" smtClean="0"/>
                        <a:t>1.8%</a:t>
                      </a:r>
                      <a:endParaRPr lang="en-US" sz="1100" dirty="0"/>
                    </a:p>
                  </a:txBody>
                  <a:tcPr/>
                </a:tc>
              </a:tr>
              <a:tr h="290693">
                <a:tc>
                  <a:txBody>
                    <a:bodyPr/>
                    <a:lstStyle/>
                    <a:p>
                      <a:pPr algn="ctr"/>
                      <a:r>
                        <a:rPr lang="en-US" sz="1100" dirty="0" smtClean="0"/>
                        <a:t>06-30-2019</a:t>
                      </a:r>
                      <a:endParaRPr lang="en-US" sz="1100" dirty="0"/>
                    </a:p>
                  </a:txBody>
                  <a:tcPr/>
                </a:tc>
                <a:tc>
                  <a:txBody>
                    <a:bodyPr/>
                    <a:lstStyle/>
                    <a:p>
                      <a:pPr algn="ctr"/>
                      <a:r>
                        <a:rPr lang="en-US" sz="1100" dirty="0" smtClean="0"/>
                        <a:t>1.24</a:t>
                      </a:r>
                      <a:endParaRPr lang="en-US" sz="1100" dirty="0"/>
                    </a:p>
                  </a:txBody>
                  <a:tcPr/>
                </a:tc>
                <a:tc>
                  <a:txBody>
                    <a:bodyPr/>
                    <a:lstStyle/>
                    <a:p>
                      <a:pPr algn="ctr"/>
                      <a:r>
                        <a:rPr lang="en-US" sz="1100" dirty="0" smtClean="0"/>
                        <a:t>2.6%</a:t>
                      </a:r>
                      <a:endParaRPr lang="en-US" sz="1100" dirty="0"/>
                    </a:p>
                  </a:txBody>
                  <a:tcPr/>
                </a:tc>
              </a:tr>
              <a:tr h="290693">
                <a:tc>
                  <a:txBody>
                    <a:bodyPr/>
                    <a:lstStyle/>
                    <a:p>
                      <a:pPr algn="ctr"/>
                      <a:r>
                        <a:rPr lang="en-US" sz="1100" dirty="0" smtClean="0"/>
                        <a:t>12-31-2019</a:t>
                      </a:r>
                      <a:endParaRPr lang="en-US" sz="1100" dirty="0"/>
                    </a:p>
                  </a:txBody>
                  <a:tcPr/>
                </a:tc>
                <a:tc>
                  <a:txBody>
                    <a:bodyPr/>
                    <a:lstStyle/>
                    <a:p>
                      <a:pPr algn="ctr"/>
                      <a:r>
                        <a:rPr lang="en-US" sz="1100" dirty="0" smtClean="0"/>
                        <a:t>1.24</a:t>
                      </a:r>
                      <a:endParaRPr lang="en-US" sz="1100" dirty="0"/>
                    </a:p>
                  </a:txBody>
                  <a:tcPr/>
                </a:tc>
                <a:tc>
                  <a:txBody>
                    <a:bodyPr/>
                    <a:lstStyle/>
                    <a:p>
                      <a:pPr algn="ctr"/>
                      <a:r>
                        <a:rPr lang="en-US" sz="1100" dirty="0" smtClean="0"/>
                        <a:t>3.4%</a:t>
                      </a:r>
                      <a:endParaRPr lang="en-US" sz="1100" dirty="0"/>
                    </a:p>
                  </a:txBody>
                  <a:tcPr/>
                </a:tc>
              </a:tr>
            </a:tbl>
          </a:graphicData>
        </a:graphic>
      </p:graphicFrame>
      <p:sp>
        <p:nvSpPr>
          <p:cNvPr id="12" name="Text Placeholder 18"/>
          <p:cNvSpPr txBox="1">
            <a:spLocks/>
          </p:cNvSpPr>
          <p:nvPr/>
        </p:nvSpPr>
        <p:spPr bwMode="auto">
          <a:xfrm>
            <a:off x="4778829" y="3365776"/>
            <a:ext cx="4103915"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Pay-off Profile: Effective Rate Relative to Unhedged Rate</a:t>
            </a:r>
            <a:endParaRPr lang="en-US" sz="1100" dirty="0"/>
          </a:p>
        </p:txBody>
      </p:sp>
      <p:sp>
        <p:nvSpPr>
          <p:cNvPr id="14" name="Text Placeholder 18"/>
          <p:cNvSpPr txBox="1">
            <a:spLocks/>
          </p:cNvSpPr>
          <p:nvPr/>
        </p:nvSpPr>
        <p:spPr bwMode="auto">
          <a:xfrm>
            <a:off x="338930" y="3365775"/>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Pros and Cons of the Strategy</a:t>
            </a:r>
            <a:endParaRPr lang="en-US" sz="1100" dirty="0"/>
          </a:p>
        </p:txBody>
      </p:sp>
      <p:sp>
        <p:nvSpPr>
          <p:cNvPr id="15" name="Text Placeholder 18"/>
          <p:cNvSpPr txBox="1">
            <a:spLocks/>
          </p:cNvSpPr>
          <p:nvPr/>
        </p:nvSpPr>
        <p:spPr bwMode="auto">
          <a:xfrm>
            <a:off x="348830" y="4940171"/>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Accounting Considerations</a:t>
            </a:r>
            <a:endParaRPr lang="en-US" sz="1100" dirty="0"/>
          </a:p>
        </p:txBody>
      </p:sp>
      <p:sp>
        <p:nvSpPr>
          <p:cNvPr id="19" name="Rectangle 18"/>
          <p:cNvSpPr/>
          <p:nvPr/>
        </p:nvSpPr>
        <p:spPr>
          <a:xfrm>
            <a:off x="238500" y="5238595"/>
            <a:ext cx="4310743" cy="1033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endParaRPr lang="en-US" sz="400" dirty="0">
              <a:solidFill>
                <a:schemeClr val="tx1"/>
              </a:solidFill>
            </a:endParaRPr>
          </a:p>
          <a:p>
            <a:pPr marL="171450" indent="-171450">
              <a:buFont typeface="Wingdings" panose="05000000000000000000" pitchFamily="2" charset="2"/>
              <a:buChar char="§"/>
            </a:pPr>
            <a:r>
              <a:rPr lang="en-US" sz="1050" dirty="0" smtClean="0">
                <a:solidFill>
                  <a:schemeClr val="tx1"/>
                </a:solidFill>
              </a:rPr>
              <a:t>Recognized and measured at fair value on the balance sheet</a:t>
            </a:r>
          </a:p>
          <a:p>
            <a:pPr marL="171450" indent="-171450">
              <a:buFont typeface="Wingdings" panose="05000000000000000000" pitchFamily="2" charset="2"/>
              <a:buChar char="§"/>
            </a:pPr>
            <a:endParaRPr lang="en-US" sz="600" dirty="0">
              <a:solidFill>
                <a:schemeClr val="tx1"/>
              </a:solidFill>
            </a:endParaRPr>
          </a:p>
          <a:p>
            <a:pPr marL="171450" indent="-171450">
              <a:buFont typeface="Wingdings" panose="05000000000000000000" pitchFamily="2" charset="2"/>
              <a:buChar char="§"/>
            </a:pPr>
            <a:r>
              <a:rPr lang="en-US" sz="1050" dirty="0" smtClean="0">
                <a:solidFill>
                  <a:schemeClr val="tx1"/>
                </a:solidFill>
              </a:rPr>
              <a:t>Can be designated as an effective hedge of forecasted transactions with changes in value deferred to OCI</a:t>
            </a:r>
          </a:p>
          <a:p>
            <a:pPr marL="171450" indent="-171450">
              <a:buFont typeface="Wingdings" panose="05000000000000000000" pitchFamily="2" charset="2"/>
              <a:buChar char="§"/>
            </a:pPr>
            <a:endParaRPr lang="en-US" sz="40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Once premium is paid, contract can only be an asset and cannot take a non-zero value (it cannot become a liability)</a:t>
            </a: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endParaRPr lang="en-US" sz="1050" dirty="0">
              <a:solidFill>
                <a:schemeClr val="tx1"/>
              </a:solidFill>
            </a:endParaRPr>
          </a:p>
        </p:txBody>
      </p:sp>
      <p:graphicFrame>
        <p:nvGraphicFramePr>
          <p:cNvPr id="17" name="Chart 16"/>
          <p:cNvGraphicFramePr>
            <a:graphicFrameLocks/>
          </p:cNvGraphicFramePr>
          <p:nvPr>
            <p:extLst>
              <p:ext uri="{D42A27DB-BD31-4B8C-83A1-F6EECF244321}">
                <p14:modId xmlns:p14="http://schemas.microsoft.com/office/powerpoint/2010/main" val="1105532760"/>
              </p:ext>
            </p:extLst>
          </p:nvPr>
        </p:nvGraphicFramePr>
        <p:xfrm>
          <a:off x="4665785" y="3654984"/>
          <a:ext cx="4216959" cy="279582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4519864" y="2667000"/>
            <a:ext cx="377328" cy="2574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r>
              <a:rPr lang="en-US" sz="900" b="1" dirty="0" smtClean="0">
                <a:solidFill>
                  <a:schemeClr val="tx1"/>
                </a:solidFill>
              </a:rPr>
              <a:t>EURUSD Rate</a:t>
            </a:r>
            <a:endParaRPr lang="en-US" sz="900" dirty="0">
              <a:solidFill>
                <a:schemeClr val="tx1"/>
              </a:solidFill>
            </a:endParaRPr>
          </a:p>
        </p:txBody>
      </p:sp>
      <p:sp>
        <p:nvSpPr>
          <p:cNvPr id="21"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6</a:t>
            </a:fld>
            <a:endParaRPr lang="en-GB" sz="1000" dirty="0">
              <a:solidFill>
                <a:srgbClr val="047A86"/>
              </a:solidFill>
            </a:endParaRPr>
          </a:p>
        </p:txBody>
      </p:sp>
    </p:spTree>
    <p:extLst>
      <p:ext uri="{BB962C8B-B14F-4D97-AF65-F5344CB8AC3E}">
        <p14:creationId xmlns:p14="http://schemas.microsoft.com/office/powerpoint/2010/main" val="287241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1" y="201157"/>
            <a:ext cx="7193280" cy="637043"/>
          </a:xfrm>
        </p:spPr>
        <p:txBody>
          <a:bodyPr/>
          <a:lstStyle/>
          <a:p>
            <a:r>
              <a:rPr lang="en-US" dirty="0" smtClean="0">
                <a:solidFill>
                  <a:schemeClr val="accent1">
                    <a:lumMod val="50000"/>
                  </a:schemeClr>
                </a:solidFill>
              </a:rPr>
              <a:t>Forwards vs. Options: Apples and Oranges?</a:t>
            </a:r>
            <a:endParaRPr lang="en-US" b="0" dirty="0">
              <a:solidFill>
                <a:schemeClr val="accent1">
                  <a:lumMod val="50000"/>
                </a:schemeClr>
              </a:solidFill>
            </a:endParaRPr>
          </a:p>
        </p:txBody>
      </p:sp>
      <p:sp>
        <p:nvSpPr>
          <p:cNvPr id="3" name="Rectangle 2"/>
          <p:cNvSpPr/>
          <p:nvPr/>
        </p:nvSpPr>
        <p:spPr>
          <a:xfrm>
            <a:off x="304800" y="1066800"/>
            <a:ext cx="8534400" cy="5262979"/>
          </a:xfrm>
          <a:prstGeom prst="rect">
            <a:avLst/>
          </a:prstGeom>
        </p:spPr>
        <p:txBody>
          <a:bodyPr wrap="square">
            <a:spAutoFit/>
          </a:bodyPr>
          <a:lstStyle/>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Often the choice between forwards and options is an imperfect one, and in many ways it’s apples to oranges because of the difference in risk profile: options serve particular purpose of </a:t>
            </a:r>
            <a:r>
              <a:rPr lang="en-US" sz="1400" b="1" dirty="0" smtClean="0"/>
              <a:t>allowing upside </a:t>
            </a:r>
            <a:r>
              <a:rPr lang="en-US" sz="1400" dirty="0" smtClean="0"/>
              <a:t>due to currency movement, whereas forwards </a:t>
            </a:r>
            <a:r>
              <a:rPr lang="en-US" sz="1400" b="1" dirty="0" smtClean="0"/>
              <a:t>lock in a known rate </a:t>
            </a:r>
            <a:r>
              <a:rPr lang="en-US" sz="1400" dirty="0" smtClean="0"/>
              <a:t>regardless of future rates.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b="1" dirty="0" smtClean="0"/>
              <a:t>Forwards: </a:t>
            </a:r>
          </a:p>
          <a:p>
            <a:pPr marL="742950" lvl="1" indent="-285750">
              <a:buFont typeface="Arial" panose="020B0604020202020204" pitchFamily="34" charset="0"/>
              <a:buChar char="•"/>
            </a:pPr>
            <a:r>
              <a:rPr lang="en-US" sz="1400" dirty="0" smtClean="0"/>
              <a:t>Hedged cash flow certain/ highly probable</a:t>
            </a:r>
          </a:p>
          <a:p>
            <a:pPr marL="742950" lvl="1" indent="-285750">
              <a:buFont typeface="Arial" panose="020B0604020202020204" pitchFamily="34" charset="0"/>
              <a:buChar char="•"/>
            </a:pPr>
            <a:r>
              <a:rPr lang="en-US" sz="1400" dirty="0" smtClean="0"/>
              <a:t>Limited/No appetite to spend cash</a:t>
            </a:r>
          </a:p>
          <a:p>
            <a:pPr marL="742950" lvl="1" indent="-285750">
              <a:buFont typeface="Arial" panose="020B0604020202020204" pitchFamily="34" charset="0"/>
              <a:buChar char="•"/>
            </a:pPr>
            <a:r>
              <a:rPr lang="en-US" sz="1400" dirty="0" smtClean="0"/>
              <a:t>Presume credit available</a:t>
            </a:r>
          </a:p>
          <a:p>
            <a:pPr marL="742950" lvl="1" indent="-285750">
              <a:buFont typeface="Arial" panose="020B0604020202020204" pitchFamily="34" charset="0"/>
              <a:buChar char="•"/>
            </a:pPr>
            <a:r>
              <a:rPr lang="en-US" sz="1400" dirty="0" smtClean="0"/>
              <a:t>Available relatively inexpensively for longer tenors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b="1" dirty="0" smtClean="0"/>
              <a:t>Options:</a:t>
            </a:r>
          </a:p>
          <a:p>
            <a:pPr marL="742950" lvl="1" indent="-285750">
              <a:buFont typeface="Arial" panose="020B0604020202020204" pitchFamily="34" charset="0"/>
              <a:buChar char="•"/>
            </a:pPr>
            <a:r>
              <a:rPr lang="en-US" sz="1400" dirty="0" smtClean="0"/>
              <a:t>Uncertainty in hedged cash flow</a:t>
            </a:r>
          </a:p>
          <a:p>
            <a:pPr marL="742950" lvl="1" indent="-285750">
              <a:buFont typeface="Arial" panose="020B0604020202020204" pitchFamily="34" charset="0"/>
              <a:buChar char="•"/>
            </a:pPr>
            <a:r>
              <a:rPr lang="en-US" sz="1400" dirty="0" smtClean="0"/>
              <a:t>Desire to capture positive market movement</a:t>
            </a:r>
          </a:p>
          <a:p>
            <a:pPr marL="742950" lvl="1" indent="-285750">
              <a:buFont typeface="Arial" panose="020B0604020202020204" pitchFamily="34" charset="0"/>
              <a:buChar char="•"/>
            </a:pPr>
            <a:r>
              <a:rPr lang="en-US" sz="1400" dirty="0" smtClean="0"/>
              <a:t>Skewed risk reversal</a:t>
            </a:r>
          </a:p>
          <a:p>
            <a:pPr marL="742950" lvl="1" indent="-285750">
              <a:buFont typeface="Arial" panose="020B0604020202020204" pitchFamily="34" charset="0"/>
              <a:buChar char="•"/>
            </a:pPr>
            <a:r>
              <a:rPr lang="en-US" sz="1400" dirty="0" smtClean="0"/>
              <a:t>No credit required once premium paid </a:t>
            </a:r>
          </a:p>
          <a:p>
            <a:pPr marL="742950" lvl="1" indent="-285750">
              <a:buFont typeface="Arial" panose="020B0604020202020204" pitchFamily="34" charset="0"/>
              <a:buChar char="•"/>
            </a:pPr>
            <a:r>
              <a:rPr lang="en-US" sz="1400" dirty="0" smtClean="0"/>
              <a:t>Prohibitively expensive for longer tenors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b="1" dirty="0" smtClean="0">
                <a:solidFill>
                  <a:schemeClr val="tx2"/>
                </a:solidFill>
              </a:rPr>
              <a:t>Cross-currency swaps:</a:t>
            </a:r>
          </a:p>
          <a:p>
            <a:pPr marL="742950" lvl="1" indent="-285750">
              <a:buFont typeface="Arial" panose="020B0604020202020204" pitchFamily="34" charset="0"/>
              <a:buChar char="•"/>
            </a:pPr>
            <a:r>
              <a:rPr lang="en-US" sz="1400" dirty="0">
                <a:solidFill>
                  <a:schemeClr val="tx2"/>
                </a:solidFill>
              </a:rPr>
              <a:t>Hedged cash flow certain/ highly probable</a:t>
            </a:r>
          </a:p>
          <a:p>
            <a:pPr marL="742950" lvl="1" indent="-285750">
              <a:buFont typeface="Arial" panose="020B0604020202020204" pitchFamily="34" charset="0"/>
              <a:buChar char="•"/>
            </a:pPr>
            <a:r>
              <a:rPr lang="en-US" sz="1400" dirty="0" smtClean="0">
                <a:solidFill>
                  <a:schemeClr val="tx2"/>
                </a:solidFill>
              </a:rPr>
              <a:t>Limited/No </a:t>
            </a:r>
            <a:r>
              <a:rPr lang="en-US" sz="1400" dirty="0">
                <a:solidFill>
                  <a:schemeClr val="tx2"/>
                </a:solidFill>
              </a:rPr>
              <a:t>appetite to spend cash</a:t>
            </a:r>
          </a:p>
          <a:p>
            <a:pPr marL="742950" lvl="1" indent="-285750">
              <a:buFont typeface="Arial" panose="020B0604020202020204" pitchFamily="34" charset="0"/>
              <a:buChar char="•"/>
            </a:pPr>
            <a:r>
              <a:rPr lang="en-US" sz="1400" dirty="0">
                <a:solidFill>
                  <a:schemeClr val="tx2"/>
                </a:solidFill>
              </a:rPr>
              <a:t>Presume </a:t>
            </a:r>
            <a:r>
              <a:rPr lang="en-US" sz="1400" b="1" dirty="0" smtClean="0">
                <a:solidFill>
                  <a:schemeClr val="tx2"/>
                </a:solidFill>
              </a:rPr>
              <a:t>significant </a:t>
            </a:r>
            <a:r>
              <a:rPr lang="en-US" sz="1400" dirty="0" smtClean="0">
                <a:solidFill>
                  <a:schemeClr val="tx2"/>
                </a:solidFill>
              </a:rPr>
              <a:t>credit </a:t>
            </a:r>
            <a:r>
              <a:rPr lang="en-US" sz="1400" dirty="0">
                <a:solidFill>
                  <a:schemeClr val="tx2"/>
                </a:solidFill>
              </a:rPr>
              <a:t>available</a:t>
            </a:r>
          </a:p>
          <a:p>
            <a:pPr marL="742950" lvl="1" indent="-285750">
              <a:buFont typeface="Arial" panose="020B0604020202020204" pitchFamily="34" charset="0"/>
              <a:buChar char="•"/>
            </a:pPr>
            <a:r>
              <a:rPr lang="en-US" sz="1400" dirty="0" smtClean="0">
                <a:solidFill>
                  <a:schemeClr val="tx2"/>
                </a:solidFill>
              </a:rPr>
              <a:t>Available relatively inexpensively </a:t>
            </a:r>
            <a:r>
              <a:rPr lang="en-US" sz="1400" dirty="0">
                <a:solidFill>
                  <a:schemeClr val="tx2"/>
                </a:solidFill>
              </a:rPr>
              <a:t>for </a:t>
            </a:r>
            <a:r>
              <a:rPr lang="en-US" sz="1400" dirty="0" smtClean="0">
                <a:solidFill>
                  <a:schemeClr val="tx2"/>
                </a:solidFill>
              </a:rPr>
              <a:t>longer tenors</a:t>
            </a:r>
          </a:p>
          <a:p>
            <a:pPr marL="285750" indent="-285750">
              <a:buFont typeface="Arial" panose="020B0604020202020204" pitchFamily="34" charset="0"/>
              <a:buChar char="•"/>
            </a:pPr>
            <a:endParaRPr lang="en-US" sz="1400" dirty="0"/>
          </a:p>
        </p:txBody>
      </p:sp>
      <p:sp>
        <p:nvSpPr>
          <p:cNvPr id="2" name="Curved Left Arrow 1"/>
          <p:cNvSpPr/>
          <p:nvPr/>
        </p:nvSpPr>
        <p:spPr>
          <a:xfrm>
            <a:off x="5029200" y="2590800"/>
            <a:ext cx="762000" cy="2895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7</a:t>
            </a:fld>
            <a:endParaRPr lang="en-GB" sz="1000" dirty="0">
              <a:solidFill>
                <a:srgbClr val="047A86"/>
              </a:solidFill>
            </a:endParaRPr>
          </a:p>
        </p:txBody>
      </p:sp>
      <p:sp>
        <p:nvSpPr>
          <p:cNvPr id="9" name="Rectangle 2"/>
          <p:cNvSpPr>
            <a:spLocks noChangeArrowheads="1"/>
          </p:cNvSpPr>
          <p:nvPr/>
        </p:nvSpPr>
        <p:spPr bwMode="auto">
          <a:xfrm>
            <a:off x="6019800" y="3590568"/>
            <a:ext cx="2296886" cy="60960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dirty="0" smtClean="0">
                <a:solidFill>
                  <a:srgbClr val="C00000"/>
                </a:solidFill>
                <a:latin typeface="Arial" pitchFamily="34" charset="0"/>
                <a:cs typeface="Arial" pitchFamily="34" charset="0"/>
              </a:rPr>
              <a:t>Similar risk profile and risk management goals</a:t>
            </a:r>
            <a:endParaRPr lang="en-US" altLang="en-US" sz="1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75975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US" dirty="0">
                <a:solidFill>
                  <a:schemeClr val="accent1">
                    <a:lumMod val="50000"/>
                  </a:schemeClr>
                </a:solidFill>
              </a:rPr>
              <a:t>Foreign Currency Risk Management:</a:t>
            </a:r>
            <a:br>
              <a:rPr lang="en-US" dirty="0">
                <a:solidFill>
                  <a:schemeClr val="accent1">
                    <a:lumMod val="50000"/>
                  </a:schemeClr>
                </a:solidFill>
              </a:rPr>
            </a:br>
            <a:r>
              <a:rPr lang="en-US" b="0" dirty="0" smtClean="0">
                <a:solidFill>
                  <a:schemeClr val="accent1">
                    <a:lumMod val="50000"/>
                  </a:schemeClr>
                </a:solidFill>
              </a:rPr>
              <a:t>Cross Currency Swaps</a:t>
            </a:r>
            <a:endParaRPr lang="en-US" b="0" dirty="0">
              <a:solidFill>
                <a:schemeClr val="accent1">
                  <a:lumMod val="50000"/>
                </a:schemeClr>
              </a:solidFill>
            </a:endParaRPr>
          </a:p>
        </p:txBody>
      </p:sp>
      <p:sp>
        <p:nvSpPr>
          <p:cNvPr id="18" name="Text Placeholder 18"/>
          <p:cNvSpPr txBox="1">
            <a:spLocks/>
          </p:cNvSpPr>
          <p:nvPr/>
        </p:nvSpPr>
        <p:spPr bwMode="auto">
          <a:xfrm>
            <a:off x="338930" y="1240967"/>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Description</a:t>
            </a:r>
            <a:endParaRPr lang="en-US" sz="1100" dirty="0"/>
          </a:p>
        </p:txBody>
      </p:sp>
      <p:sp>
        <p:nvSpPr>
          <p:cNvPr id="13" name="Text Placeholder 18"/>
          <p:cNvSpPr txBox="1">
            <a:spLocks/>
          </p:cNvSpPr>
          <p:nvPr/>
        </p:nvSpPr>
        <p:spPr bwMode="auto">
          <a:xfrm>
            <a:off x="4778829" y="1240967"/>
            <a:ext cx="4103915"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Alternative Structures</a:t>
            </a:r>
            <a:endParaRPr lang="en-US" sz="1100" dirty="0"/>
          </a:p>
        </p:txBody>
      </p:sp>
      <p:sp>
        <p:nvSpPr>
          <p:cNvPr id="7" name="Rectangle 6"/>
          <p:cNvSpPr/>
          <p:nvPr/>
        </p:nvSpPr>
        <p:spPr>
          <a:xfrm>
            <a:off x="228600" y="3728902"/>
            <a:ext cx="4419600" cy="124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smtClean="0">
                <a:solidFill>
                  <a:schemeClr val="tx1"/>
                </a:solidFill>
              </a:rPr>
              <a:t>Certainty over exchange rate for future cash flow conversion</a:t>
            </a:r>
          </a:p>
          <a:p>
            <a:endParaRPr lang="en-US" sz="40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No upfront cost</a:t>
            </a:r>
          </a:p>
          <a:p>
            <a:pPr marL="171450" indent="-171450">
              <a:buFont typeface="Wingdings" panose="05000000000000000000" pitchFamily="2" charset="2"/>
              <a:buChar char="§"/>
            </a:pPr>
            <a:endParaRPr lang="en-US" sz="40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Potential significant savings in interest costs</a:t>
            </a:r>
          </a:p>
          <a:p>
            <a:pPr marL="171450" indent="-171450">
              <a:buFont typeface="Wingdings" panose="05000000000000000000" pitchFamily="2" charset="2"/>
              <a:buChar char="§"/>
            </a:pPr>
            <a:endParaRPr lang="en-US" sz="1050" dirty="0">
              <a:solidFill>
                <a:schemeClr val="tx1"/>
              </a:solidFill>
            </a:endParaRPr>
          </a:p>
          <a:p>
            <a:pPr marL="171450" indent="-171450">
              <a:buFont typeface="Wingdings" panose="05000000000000000000" pitchFamily="2" charset="2"/>
              <a:buChar char="§"/>
            </a:pPr>
            <a:r>
              <a:rPr lang="en-US" sz="1050" dirty="0" smtClean="0">
                <a:solidFill>
                  <a:schemeClr val="tx1"/>
                </a:solidFill>
              </a:rPr>
              <a:t>High credit utilization</a:t>
            </a:r>
          </a:p>
          <a:p>
            <a:pPr marL="171450" indent="-171450">
              <a:buFont typeface="Wingdings" panose="05000000000000000000" pitchFamily="2" charset="2"/>
              <a:buChar char="§"/>
            </a:pPr>
            <a:r>
              <a:rPr lang="en-US" sz="1050" dirty="0" smtClean="0">
                <a:solidFill>
                  <a:schemeClr val="tx1"/>
                </a:solidFill>
              </a:rPr>
              <a:t>Potentially high breakage cost</a:t>
            </a:r>
          </a:p>
          <a:p>
            <a:pPr marL="171450" indent="-171450">
              <a:buFont typeface="Wingdings" panose="05000000000000000000" pitchFamily="2" charset="2"/>
              <a:buChar char="§"/>
            </a:pPr>
            <a:endParaRPr lang="en-US" sz="1050" dirty="0" smtClean="0">
              <a:solidFill>
                <a:schemeClr val="tx1"/>
              </a:solidFill>
            </a:endParaRPr>
          </a:p>
          <a:p>
            <a:pPr marL="171450" indent="-171450">
              <a:buFont typeface="Wingdings" panose="05000000000000000000" pitchFamily="2" charset="2"/>
              <a:buChar char="§"/>
            </a:pPr>
            <a:endParaRPr lang="en-US" sz="1050" dirty="0">
              <a:solidFill>
                <a:schemeClr val="tx1"/>
              </a:solidFill>
            </a:endParaRPr>
          </a:p>
          <a:p>
            <a:pPr marL="171450" indent="-171450">
              <a:buFont typeface="Wingdings" panose="05000000000000000000" pitchFamily="2" charset="2"/>
              <a:buChar char="§"/>
            </a:pPr>
            <a:endParaRPr lang="en-US" sz="1050" dirty="0" smtClean="0">
              <a:solidFill>
                <a:schemeClr val="tx1"/>
              </a:solidFill>
            </a:endParaRP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endParaRPr lang="en-US" sz="400" dirty="0">
              <a:solidFill>
                <a:schemeClr val="tx1"/>
              </a:solidFill>
            </a:endParaRPr>
          </a:p>
          <a:p>
            <a:pPr marL="171450" indent="-171450">
              <a:buFont typeface="Wingdings" panose="05000000000000000000" pitchFamily="2" charset="2"/>
              <a:buChar char="§"/>
            </a:pPr>
            <a:endParaRPr lang="en-US" sz="1050" dirty="0">
              <a:solidFill>
                <a:schemeClr val="tx1"/>
              </a:solidFill>
            </a:endParaRPr>
          </a:p>
        </p:txBody>
      </p:sp>
      <p:sp>
        <p:nvSpPr>
          <p:cNvPr id="16" name="Rectangle 15"/>
          <p:cNvSpPr/>
          <p:nvPr/>
        </p:nvSpPr>
        <p:spPr>
          <a:xfrm>
            <a:off x="238500" y="1575814"/>
            <a:ext cx="4310743" cy="1789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smtClean="0">
                <a:solidFill>
                  <a:schemeClr val="tx1"/>
                </a:solidFill>
              </a:rPr>
              <a:t>All-in-one transaction coverts a stream of cash flows in one currency in another currency</a:t>
            </a:r>
          </a:p>
          <a:p>
            <a:pPr marL="171450" indent="-171450">
              <a:buFont typeface="Wingdings" panose="05000000000000000000" pitchFamily="2" charset="2"/>
              <a:buChar char="§"/>
            </a:pPr>
            <a:endParaRPr lang="en-US" sz="105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Payments structured as mirroring loan profiles, with payments based on interest rates and principal amounts in 2 currencies</a:t>
            </a:r>
          </a:p>
          <a:p>
            <a:pPr marL="171450" indent="-171450">
              <a:buFont typeface="Wingdings" panose="05000000000000000000" pitchFamily="2" charset="2"/>
              <a:buChar char="§"/>
            </a:pPr>
            <a:endParaRPr lang="en-US" sz="105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The exchange rate used for all conversions is the same: the spot rate at time of execution</a:t>
            </a:r>
          </a:p>
          <a:p>
            <a:pPr marL="171450" indent="-171450">
              <a:buFont typeface="Wingdings" panose="05000000000000000000" pitchFamily="2" charset="2"/>
              <a:buChar char="§"/>
            </a:pPr>
            <a:endParaRPr lang="en-US" sz="1050" dirty="0">
              <a:solidFill>
                <a:schemeClr val="tx1"/>
              </a:solidFill>
            </a:endParaRPr>
          </a:p>
          <a:p>
            <a:pPr marL="171450" indent="-171450">
              <a:buFont typeface="Wingdings" panose="05000000000000000000" pitchFamily="2" charset="2"/>
              <a:buChar char="§"/>
            </a:pPr>
            <a:r>
              <a:rPr lang="en-US" sz="1050" dirty="0" smtClean="0">
                <a:solidFill>
                  <a:schemeClr val="tx1"/>
                </a:solidFill>
              </a:rPr>
              <a:t>Structure very flexible and customizable to cash flow needs.</a:t>
            </a:r>
          </a:p>
          <a:p>
            <a:pPr marL="171450" indent="-171450">
              <a:buFont typeface="Wingdings" panose="05000000000000000000" pitchFamily="2" charset="2"/>
              <a:buChar char="§"/>
            </a:pPr>
            <a:endParaRPr lang="en-US" sz="1050" dirty="0">
              <a:solidFill>
                <a:schemeClr val="tx1"/>
              </a:solidFill>
            </a:endParaRPr>
          </a:p>
          <a:p>
            <a:pPr marL="171450" indent="-171450">
              <a:buFont typeface="Wingdings" panose="05000000000000000000" pitchFamily="2" charset="2"/>
              <a:buChar char="§"/>
            </a:pPr>
            <a:endParaRPr lang="en-US" sz="1050" dirty="0">
              <a:solidFill>
                <a:schemeClr val="tx1"/>
              </a:solidFill>
            </a:endParaRPr>
          </a:p>
        </p:txBody>
      </p:sp>
      <p:sp>
        <p:nvSpPr>
          <p:cNvPr id="12" name="Text Placeholder 18"/>
          <p:cNvSpPr txBox="1">
            <a:spLocks/>
          </p:cNvSpPr>
          <p:nvPr/>
        </p:nvSpPr>
        <p:spPr bwMode="auto">
          <a:xfrm>
            <a:off x="4778829" y="3365776"/>
            <a:ext cx="4103915"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Cash Flow Profile: Regular Exchanges of Currency</a:t>
            </a:r>
            <a:endParaRPr lang="en-US" sz="1100" dirty="0"/>
          </a:p>
        </p:txBody>
      </p:sp>
      <p:sp>
        <p:nvSpPr>
          <p:cNvPr id="14" name="Text Placeholder 18"/>
          <p:cNvSpPr txBox="1">
            <a:spLocks/>
          </p:cNvSpPr>
          <p:nvPr/>
        </p:nvSpPr>
        <p:spPr bwMode="auto">
          <a:xfrm>
            <a:off x="338930" y="3365775"/>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Pros and Cons of the Strategy</a:t>
            </a:r>
            <a:endParaRPr lang="en-US" sz="1100" dirty="0"/>
          </a:p>
        </p:txBody>
      </p:sp>
      <p:sp>
        <p:nvSpPr>
          <p:cNvPr id="15" name="Text Placeholder 18"/>
          <p:cNvSpPr txBox="1">
            <a:spLocks/>
          </p:cNvSpPr>
          <p:nvPr/>
        </p:nvSpPr>
        <p:spPr bwMode="auto">
          <a:xfrm>
            <a:off x="348830" y="4940171"/>
            <a:ext cx="4080669" cy="304803"/>
          </a:xfrm>
          <a:prstGeom prst="rect">
            <a:avLst/>
          </a:prstGeom>
          <a:solidFill>
            <a:srgbClr val="035D67"/>
          </a:solid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ts val="1200"/>
              </a:spcBef>
              <a:spcAft>
                <a:spcPct val="0"/>
              </a:spcAft>
              <a:buNone/>
              <a:defRPr lang="en-US" sz="1600" b="1" kern="1200">
                <a:solidFill>
                  <a:schemeClr val="bg1"/>
                </a:solidFill>
                <a:latin typeface="Arial" pitchFamily="34" charset="0"/>
                <a:ea typeface="+mn-ea"/>
                <a:cs typeface="Arial" pitchFamily="34" charset="0"/>
              </a:defRPr>
            </a:lvl1pPr>
            <a:lvl2pPr marL="457200" indent="0" algn="l" rtl="0" eaLnBrk="0" fontAlgn="base" hangingPunct="0">
              <a:spcBef>
                <a:spcPts val="300"/>
              </a:spcBef>
              <a:spcAft>
                <a:spcPct val="0"/>
              </a:spcAft>
              <a:buClr>
                <a:srgbClr val="005D67"/>
              </a:buClr>
              <a:buSzPct val="80000"/>
              <a:buFont typeface="Wingdings" pitchFamily="2" charset="2"/>
              <a:buNone/>
              <a:defRPr lang="en-US" sz="2000" b="1"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Clr>
                <a:schemeClr val="tx1">
                  <a:lumMod val="60000"/>
                  <a:lumOff val="40000"/>
                </a:schemeClr>
              </a:buClr>
              <a:buSzPct val="80000"/>
              <a:buFont typeface="Arial" panose="020B0604020202020204" pitchFamily="34" charset="0"/>
              <a:buNone/>
              <a:defRPr lang="en-US" sz="1800" b="1"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Clr>
                <a:schemeClr val="accent6"/>
              </a:buClr>
              <a:buSzPct val="110000"/>
              <a:buFont typeface="Arial" panose="020B0604020202020204" pitchFamily="34" charset="0"/>
              <a:buNone/>
              <a:defRPr lang="en-US" sz="1600" b="1"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Clr>
                <a:schemeClr val="accent6"/>
              </a:buClr>
              <a:buSzPct val="75000"/>
              <a:buFont typeface="Courier New" panose="02070309020205020404" pitchFamily="49" charset="0"/>
              <a:buNone/>
              <a:defRPr lang="en-US"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100" dirty="0" smtClean="0"/>
              <a:t>Accounting Considerations</a:t>
            </a:r>
            <a:endParaRPr lang="en-US" sz="1100" dirty="0"/>
          </a:p>
        </p:txBody>
      </p:sp>
      <p:sp>
        <p:nvSpPr>
          <p:cNvPr id="19" name="Rectangle 18"/>
          <p:cNvSpPr/>
          <p:nvPr/>
        </p:nvSpPr>
        <p:spPr>
          <a:xfrm>
            <a:off x="238500" y="5238595"/>
            <a:ext cx="4310743" cy="1238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endParaRPr lang="en-US" sz="400" dirty="0">
              <a:solidFill>
                <a:schemeClr val="tx1"/>
              </a:solidFill>
            </a:endParaRPr>
          </a:p>
          <a:p>
            <a:pPr marL="171450" indent="-171450">
              <a:buFont typeface="Wingdings" panose="05000000000000000000" pitchFamily="2" charset="2"/>
              <a:buChar char="§"/>
            </a:pPr>
            <a:r>
              <a:rPr lang="en-US" sz="1050" dirty="0" smtClean="0">
                <a:solidFill>
                  <a:schemeClr val="tx1"/>
                </a:solidFill>
              </a:rPr>
              <a:t>Recognized and measured at fair value on the balance sheet</a:t>
            </a:r>
          </a:p>
          <a:p>
            <a:pPr marL="171450" indent="-171450">
              <a:buFont typeface="Wingdings" panose="05000000000000000000" pitchFamily="2" charset="2"/>
              <a:buChar char="§"/>
            </a:pPr>
            <a:endParaRPr lang="en-US" sz="600" dirty="0">
              <a:solidFill>
                <a:schemeClr val="tx1"/>
              </a:solidFill>
            </a:endParaRPr>
          </a:p>
          <a:p>
            <a:pPr marL="171450" indent="-171450">
              <a:buFont typeface="Wingdings" panose="05000000000000000000" pitchFamily="2" charset="2"/>
              <a:buChar char="§"/>
            </a:pPr>
            <a:r>
              <a:rPr lang="en-US" sz="1050" dirty="0" smtClean="0">
                <a:solidFill>
                  <a:schemeClr val="tx1"/>
                </a:solidFill>
              </a:rPr>
              <a:t>Can be designated as an effective hedge of FX-denominated loan or net investment in foreign operation</a:t>
            </a:r>
            <a:br>
              <a:rPr lang="en-US" sz="1050" dirty="0" smtClean="0">
                <a:solidFill>
                  <a:schemeClr val="tx1"/>
                </a:solidFill>
              </a:rPr>
            </a:br>
            <a:endParaRPr lang="en-US" sz="400" dirty="0" smtClean="0">
              <a:solidFill>
                <a:schemeClr val="tx1"/>
              </a:solidFill>
            </a:endParaRPr>
          </a:p>
          <a:p>
            <a:pPr marL="171450" indent="-171450">
              <a:buFont typeface="Wingdings" panose="05000000000000000000" pitchFamily="2" charset="2"/>
              <a:buChar char="§"/>
            </a:pPr>
            <a:r>
              <a:rPr lang="en-US" sz="1050" dirty="0" smtClean="0">
                <a:solidFill>
                  <a:schemeClr val="tx1"/>
                </a:solidFill>
              </a:rPr>
              <a:t>With favorable hedge accounting treatment, changes in MTM value deferred to OCI; otherwise changes in value to FX G/L</a:t>
            </a:r>
          </a:p>
          <a:p>
            <a:pPr marL="171450" indent="-171450">
              <a:buFont typeface="Wingdings" panose="05000000000000000000" pitchFamily="2" charset="2"/>
              <a:buChar char="§"/>
            </a:pPr>
            <a:endParaRPr lang="en-US" sz="500" dirty="0">
              <a:solidFill>
                <a:schemeClr val="tx1"/>
              </a:solidFill>
            </a:endParaRPr>
          </a:p>
          <a:p>
            <a:pPr marL="171450" indent="-171450">
              <a:buFont typeface="Wingdings" panose="05000000000000000000" pitchFamily="2" charset="2"/>
              <a:buChar char="§"/>
            </a:pPr>
            <a:endParaRPr lang="en-US" sz="1050" dirty="0">
              <a:solidFill>
                <a:schemeClr val="tx1"/>
              </a:solidFill>
            </a:endParaRPr>
          </a:p>
        </p:txBody>
      </p:sp>
      <p:grpSp>
        <p:nvGrpSpPr>
          <p:cNvPr id="21" name="Group 20"/>
          <p:cNvGrpSpPr/>
          <p:nvPr/>
        </p:nvGrpSpPr>
        <p:grpSpPr>
          <a:xfrm>
            <a:off x="4114800" y="3886200"/>
            <a:ext cx="4691743" cy="2416460"/>
            <a:chOff x="2590780" y="1464701"/>
            <a:chExt cx="4495820" cy="4555099"/>
          </a:xfrm>
        </p:grpSpPr>
        <p:sp>
          <p:nvSpPr>
            <p:cNvPr id="22" name="Rectangle 21"/>
            <p:cNvSpPr/>
            <p:nvPr/>
          </p:nvSpPr>
          <p:spPr>
            <a:xfrm>
              <a:off x="4039525"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23" name="Rectangle 22"/>
            <p:cNvSpPr/>
            <p:nvPr/>
          </p:nvSpPr>
          <p:spPr>
            <a:xfrm>
              <a:off x="4652680"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24" name="Rectangle 23"/>
            <p:cNvSpPr/>
            <p:nvPr/>
          </p:nvSpPr>
          <p:spPr>
            <a:xfrm>
              <a:off x="5259238"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25" name="Rectangle 24"/>
            <p:cNvSpPr/>
            <p:nvPr/>
          </p:nvSpPr>
          <p:spPr>
            <a:xfrm>
              <a:off x="5868333"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26" name="Rectangle 25"/>
            <p:cNvSpPr/>
            <p:nvPr/>
          </p:nvSpPr>
          <p:spPr>
            <a:xfrm>
              <a:off x="6477934" y="1464701"/>
              <a:ext cx="446568" cy="1867415"/>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smtClean="0">
                  <a:solidFill>
                    <a:schemeClr val="tx1"/>
                  </a:solidFill>
                </a:rPr>
                <a:t>USD</a:t>
              </a:r>
              <a:endParaRPr lang="en-US" sz="1050" i="1" dirty="0">
                <a:solidFill>
                  <a:schemeClr val="tx1"/>
                </a:solidFill>
              </a:endParaRPr>
            </a:p>
          </p:txBody>
        </p:sp>
        <p:sp>
          <p:nvSpPr>
            <p:cNvPr id="27" name="Rectangle 26"/>
            <p:cNvSpPr/>
            <p:nvPr/>
          </p:nvSpPr>
          <p:spPr>
            <a:xfrm>
              <a:off x="4039525" y="3456526"/>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8" name="Rectangle 27"/>
            <p:cNvSpPr/>
            <p:nvPr/>
          </p:nvSpPr>
          <p:spPr>
            <a:xfrm>
              <a:off x="4652680" y="3456526"/>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9" name="Rectangle 28"/>
            <p:cNvSpPr/>
            <p:nvPr/>
          </p:nvSpPr>
          <p:spPr>
            <a:xfrm>
              <a:off x="5259238" y="3456526"/>
              <a:ext cx="446568" cy="407819"/>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30" name="Rectangle 29"/>
            <p:cNvSpPr/>
            <p:nvPr/>
          </p:nvSpPr>
          <p:spPr>
            <a:xfrm>
              <a:off x="5868333" y="3456526"/>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31" name="Rectangle 30"/>
            <p:cNvSpPr/>
            <p:nvPr/>
          </p:nvSpPr>
          <p:spPr>
            <a:xfrm>
              <a:off x="6477934" y="3456526"/>
              <a:ext cx="446568" cy="1510548"/>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EUR</a:t>
              </a:r>
              <a:endParaRPr lang="en-US" sz="1050" dirty="0">
                <a:solidFill>
                  <a:schemeClr val="bg1"/>
                </a:solidFill>
              </a:endParaRPr>
            </a:p>
          </p:txBody>
        </p:sp>
        <p:cxnSp>
          <p:nvCxnSpPr>
            <p:cNvPr id="32" name="Straight Connector 31"/>
            <p:cNvCxnSpPr/>
            <p:nvPr/>
          </p:nvCxnSpPr>
          <p:spPr>
            <a:xfrm>
              <a:off x="3276600" y="3391492"/>
              <a:ext cx="3810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590780" y="5610225"/>
              <a:ext cx="304820" cy="219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2"/>
            <p:cNvSpPr>
              <a:spLocks noChangeArrowheads="1"/>
            </p:cNvSpPr>
            <p:nvPr/>
          </p:nvSpPr>
          <p:spPr bwMode="auto">
            <a:xfrm>
              <a:off x="2620049" y="5420875"/>
              <a:ext cx="2713951" cy="598925"/>
            </a:xfrm>
            <a:prstGeom prst="rect">
              <a:avLst/>
            </a:prstGeom>
            <a:solidFill>
              <a:schemeClr val="bg1"/>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b="1" dirty="0">
                <a:solidFill>
                  <a:srgbClr val="C00000"/>
                </a:solidFill>
                <a:latin typeface="Arial" pitchFamily="34" charset="0"/>
                <a:cs typeface="Arial" pitchFamily="34" charset="0"/>
              </a:endParaRPr>
            </a:p>
          </p:txBody>
        </p:sp>
      </p:grpSp>
      <p:sp>
        <p:nvSpPr>
          <p:cNvPr id="36" name="Rectangle 2"/>
          <p:cNvSpPr>
            <a:spLocks noChangeArrowheads="1"/>
          </p:cNvSpPr>
          <p:nvPr/>
        </p:nvSpPr>
        <p:spPr bwMode="auto">
          <a:xfrm>
            <a:off x="5755126" y="6019800"/>
            <a:ext cx="2126798"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50" b="1" dirty="0" smtClean="0">
                <a:latin typeface="Arial" pitchFamily="34" charset="0"/>
                <a:cs typeface="Arial" pitchFamily="34" charset="0"/>
              </a:rPr>
              <a:t>Interest and Periodic Exchanges</a:t>
            </a:r>
            <a:endParaRPr lang="en-US" altLang="en-US" sz="1050" b="1" dirty="0">
              <a:latin typeface="Arial" pitchFamily="34" charset="0"/>
              <a:cs typeface="Arial" pitchFamily="34" charset="0"/>
            </a:endParaRPr>
          </a:p>
        </p:txBody>
      </p:sp>
      <p:sp>
        <p:nvSpPr>
          <p:cNvPr id="37" name="Rectangle 2"/>
          <p:cNvSpPr>
            <a:spLocks noChangeArrowheads="1"/>
          </p:cNvSpPr>
          <p:nvPr/>
        </p:nvSpPr>
        <p:spPr bwMode="auto">
          <a:xfrm>
            <a:off x="7937362" y="6016187"/>
            <a:ext cx="869181"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50" b="1" dirty="0" smtClean="0">
                <a:latin typeface="Arial" pitchFamily="34" charset="0"/>
                <a:cs typeface="Arial" pitchFamily="34" charset="0"/>
              </a:rPr>
              <a:t>Final Exchange</a:t>
            </a:r>
            <a:endParaRPr lang="en-US" altLang="en-US" sz="1050" b="1" dirty="0">
              <a:latin typeface="Arial" pitchFamily="34" charset="0"/>
              <a:cs typeface="Arial" pitchFamily="34" charset="0"/>
            </a:endParaRPr>
          </a:p>
        </p:txBody>
      </p:sp>
      <p:sp>
        <p:nvSpPr>
          <p:cNvPr id="38" name="Left Brace 37"/>
          <p:cNvSpPr/>
          <p:nvPr/>
        </p:nvSpPr>
        <p:spPr>
          <a:xfrm rot="16200000">
            <a:off x="6666898" y="4745365"/>
            <a:ext cx="327776" cy="18288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2"/>
          <p:cNvSpPr>
            <a:spLocks noChangeArrowheads="1"/>
          </p:cNvSpPr>
          <p:nvPr/>
        </p:nvSpPr>
        <p:spPr bwMode="auto">
          <a:xfrm>
            <a:off x="4800600" y="5989589"/>
            <a:ext cx="869181"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50" b="1" dirty="0" smtClean="0">
                <a:latin typeface="Arial" pitchFamily="34" charset="0"/>
                <a:cs typeface="Arial" pitchFamily="34" charset="0"/>
              </a:rPr>
              <a:t>Initial Exchange</a:t>
            </a:r>
            <a:endParaRPr lang="en-US" altLang="en-US" sz="1050" b="1" dirty="0">
              <a:latin typeface="Arial" pitchFamily="34" charset="0"/>
              <a:cs typeface="Arial" pitchFamily="34" charset="0"/>
            </a:endParaRPr>
          </a:p>
        </p:txBody>
      </p:sp>
      <p:sp>
        <p:nvSpPr>
          <p:cNvPr id="40" name="Rectangle 2"/>
          <p:cNvSpPr>
            <a:spLocks noChangeArrowheads="1"/>
          </p:cNvSpPr>
          <p:nvPr/>
        </p:nvSpPr>
        <p:spPr bwMode="auto">
          <a:xfrm>
            <a:off x="4419599" y="4633564"/>
            <a:ext cx="915477"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i="1" dirty="0" smtClean="0">
                <a:solidFill>
                  <a:srgbClr val="C00000"/>
                </a:solidFill>
                <a:latin typeface="Arial" pitchFamily="34" charset="0"/>
                <a:cs typeface="Arial" pitchFamily="34" charset="0"/>
              </a:rPr>
              <a:t>t</a:t>
            </a:r>
            <a:r>
              <a:rPr lang="en-US" altLang="en-US" sz="1200" b="1" i="1" baseline="-25000" dirty="0" smtClean="0">
                <a:solidFill>
                  <a:srgbClr val="C00000"/>
                </a:solidFill>
                <a:latin typeface="Arial" pitchFamily="34" charset="0"/>
                <a:cs typeface="Arial" pitchFamily="34" charset="0"/>
              </a:rPr>
              <a:t>0</a:t>
            </a:r>
            <a:endParaRPr lang="en-US" altLang="en-US" sz="1200" b="1" i="1" dirty="0">
              <a:solidFill>
                <a:srgbClr val="C00000"/>
              </a:solidFill>
              <a:latin typeface="Arial" pitchFamily="34" charset="0"/>
              <a:cs typeface="Arial" pitchFamily="34" charset="0"/>
            </a:endParaRPr>
          </a:p>
        </p:txBody>
      </p:sp>
      <p:sp>
        <p:nvSpPr>
          <p:cNvPr id="41" name="Rectangle 2"/>
          <p:cNvSpPr>
            <a:spLocks noChangeArrowheads="1"/>
          </p:cNvSpPr>
          <p:nvPr/>
        </p:nvSpPr>
        <p:spPr bwMode="auto">
          <a:xfrm>
            <a:off x="6156085" y="4263587"/>
            <a:ext cx="1486923"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i="1" dirty="0" smtClean="0">
                <a:solidFill>
                  <a:srgbClr val="C00000"/>
                </a:solidFill>
                <a:latin typeface="Arial" pitchFamily="34" charset="0"/>
                <a:cs typeface="Arial" pitchFamily="34" charset="0"/>
              </a:rPr>
              <a:t>t</a:t>
            </a:r>
            <a:r>
              <a:rPr lang="en-US" altLang="en-US" sz="1200" b="1" i="1" baseline="-25000" dirty="0" smtClean="0">
                <a:solidFill>
                  <a:srgbClr val="C00000"/>
                </a:solidFill>
                <a:latin typeface="Arial" pitchFamily="34" charset="0"/>
                <a:cs typeface="Arial" pitchFamily="34" charset="0"/>
              </a:rPr>
              <a:t>0…n</a:t>
            </a:r>
            <a:endParaRPr lang="en-US" altLang="en-US" sz="1200" b="1" i="1" dirty="0">
              <a:solidFill>
                <a:srgbClr val="C00000"/>
              </a:solidFill>
              <a:latin typeface="Arial" pitchFamily="34" charset="0"/>
              <a:cs typeface="Arial" pitchFamily="34" charset="0"/>
            </a:endParaRPr>
          </a:p>
        </p:txBody>
      </p:sp>
      <p:sp>
        <p:nvSpPr>
          <p:cNvPr id="42" name="Rectangle 2"/>
          <p:cNvSpPr>
            <a:spLocks noChangeArrowheads="1"/>
          </p:cNvSpPr>
          <p:nvPr/>
        </p:nvSpPr>
        <p:spPr bwMode="auto">
          <a:xfrm>
            <a:off x="8534400" y="4644587"/>
            <a:ext cx="506619"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i="1" dirty="0" err="1" smtClean="0">
                <a:solidFill>
                  <a:srgbClr val="C00000"/>
                </a:solidFill>
                <a:latin typeface="Arial" pitchFamily="34" charset="0"/>
                <a:cs typeface="Arial" pitchFamily="34" charset="0"/>
              </a:rPr>
              <a:t>t</a:t>
            </a:r>
            <a:r>
              <a:rPr lang="en-US" altLang="en-US" sz="1200" b="1" i="1" baseline="-25000" dirty="0" err="1">
                <a:solidFill>
                  <a:srgbClr val="C00000"/>
                </a:solidFill>
                <a:latin typeface="Arial" pitchFamily="34" charset="0"/>
                <a:cs typeface="Arial" pitchFamily="34" charset="0"/>
              </a:rPr>
              <a:t>n</a:t>
            </a:r>
            <a:endParaRPr lang="en-US" altLang="en-US" sz="1200" b="1" i="1" dirty="0">
              <a:solidFill>
                <a:srgbClr val="C00000"/>
              </a:solidFill>
              <a:latin typeface="Arial" pitchFamily="34" charset="0"/>
              <a:cs typeface="Arial" pitchFamily="34" charset="0"/>
            </a:endParaRPr>
          </a:p>
        </p:txBody>
      </p:sp>
      <p:graphicFrame>
        <p:nvGraphicFramePr>
          <p:cNvPr id="43" name="Table 42"/>
          <p:cNvGraphicFramePr>
            <a:graphicFrameLocks noGrp="1"/>
          </p:cNvGraphicFramePr>
          <p:nvPr>
            <p:extLst>
              <p:ext uri="{D42A27DB-BD31-4B8C-83A1-F6EECF244321}">
                <p14:modId xmlns:p14="http://schemas.microsoft.com/office/powerpoint/2010/main" val="1773144858"/>
              </p:ext>
            </p:extLst>
          </p:nvPr>
        </p:nvGraphicFramePr>
        <p:xfrm>
          <a:off x="4778825" y="1679880"/>
          <a:ext cx="4103918" cy="1308088"/>
        </p:xfrm>
        <a:graphic>
          <a:graphicData uri="http://schemas.openxmlformats.org/drawingml/2006/table">
            <a:tbl>
              <a:tblPr firstRow="1" bandRow="1">
                <a:tableStyleId>{21E4AEA4-8DFA-4A89-87EB-49C32662AFE0}</a:tableStyleId>
              </a:tblPr>
              <a:tblGrid>
                <a:gridCol w="2051959"/>
                <a:gridCol w="2051959"/>
              </a:tblGrid>
              <a:tr h="242911">
                <a:tc>
                  <a:txBody>
                    <a:bodyPr/>
                    <a:lstStyle/>
                    <a:p>
                      <a:pPr marL="0" algn="ctr" defTabSz="914400" rtl="0" eaLnBrk="1" latinLnBrk="0" hangingPunct="1"/>
                      <a:r>
                        <a:rPr lang="en-US" sz="1100" kern="1200" dirty="0" smtClean="0">
                          <a:solidFill>
                            <a:schemeClr val="bg1"/>
                          </a:solidFill>
                          <a:latin typeface="+mn-lt"/>
                          <a:ea typeface="+mn-ea"/>
                          <a:cs typeface="+mn-cs"/>
                        </a:rPr>
                        <a:t>Pay Leg</a:t>
                      </a:r>
                      <a:endParaRPr lang="en-US" sz="1100" kern="1200" dirty="0">
                        <a:solidFill>
                          <a:schemeClr val="bg1"/>
                        </a:solidFill>
                        <a:latin typeface="+mn-lt"/>
                        <a:ea typeface="+mn-ea"/>
                        <a:cs typeface="+mn-cs"/>
                      </a:endParaRPr>
                    </a:p>
                  </a:txBody>
                  <a:tcPr>
                    <a:solidFill>
                      <a:srgbClr val="047A86"/>
                    </a:solidFill>
                  </a:tcPr>
                </a:tc>
                <a:tc>
                  <a:txBody>
                    <a:bodyPr/>
                    <a:lstStyle/>
                    <a:p>
                      <a:pPr marL="0" algn="ctr" defTabSz="914400" rtl="0" eaLnBrk="1" latinLnBrk="0" hangingPunct="1"/>
                      <a:r>
                        <a:rPr lang="en-US" sz="1100" kern="1200" dirty="0" smtClean="0">
                          <a:solidFill>
                            <a:schemeClr val="bg1"/>
                          </a:solidFill>
                          <a:latin typeface="+mn-lt"/>
                          <a:ea typeface="+mn-ea"/>
                          <a:cs typeface="+mn-cs"/>
                        </a:rPr>
                        <a:t>Receive Leg</a:t>
                      </a:r>
                      <a:endParaRPr lang="en-US" sz="1100" kern="1200" dirty="0">
                        <a:solidFill>
                          <a:schemeClr val="bg1"/>
                        </a:solidFill>
                        <a:latin typeface="+mn-lt"/>
                        <a:ea typeface="+mn-ea"/>
                        <a:cs typeface="+mn-cs"/>
                      </a:endParaRPr>
                    </a:p>
                  </a:txBody>
                  <a:tcPr>
                    <a:solidFill>
                      <a:srgbClr val="047A86"/>
                    </a:solidFill>
                  </a:tcPr>
                </a:tc>
              </a:tr>
              <a:tr h="262252">
                <a:tc>
                  <a:txBody>
                    <a:bodyPr/>
                    <a:lstStyle/>
                    <a:p>
                      <a:pPr marL="0" algn="ctr" defTabSz="914400" rtl="0" eaLnBrk="1" latinLnBrk="0" hangingPunct="1"/>
                      <a:r>
                        <a:rPr lang="en-US" sz="1100" kern="1200" dirty="0" smtClean="0">
                          <a:solidFill>
                            <a:schemeClr val="dk1"/>
                          </a:solidFill>
                          <a:latin typeface="+mn-lt"/>
                          <a:ea typeface="+mn-ea"/>
                          <a:cs typeface="+mn-cs"/>
                        </a:rPr>
                        <a:t>Fixed</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smtClean="0">
                          <a:solidFill>
                            <a:schemeClr val="dk1"/>
                          </a:solidFill>
                          <a:latin typeface="+mn-lt"/>
                          <a:ea typeface="+mn-ea"/>
                          <a:cs typeface="+mn-cs"/>
                        </a:rPr>
                        <a:t>Fixed</a:t>
                      </a:r>
                      <a:endParaRPr lang="en-US" sz="1100" kern="1200" dirty="0">
                        <a:solidFill>
                          <a:schemeClr val="dk1"/>
                        </a:solidFill>
                        <a:latin typeface="+mn-lt"/>
                        <a:ea typeface="+mn-ea"/>
                        <a:cs typeface="+mn-cs"/>
                      </a:endParaRPr>
                    </a:p>
                  </a:txBody>
                  <a:tcPr/>
                </a:tc>
              </a:tr>
              <a:tr h="262252">
                <a:tc>
                  <a:txBody>
                    <a:bodyPr/>
                    <a:lstStyle/>
                    <a:p>
                      <a:pPr marL="0" algn="ctr" defTabSz="914400" rtl="0" eaLnBrk="1" latinLnBrk="0" hangingPunct="1"/>
                      <a:r>
                        <a:rPr lang="en-US" sz="1100" kern="1200" dirty="0" smtClean="0">
                          <a:solidFill>
                            <a:schemeClr val="dk1"/>
                          </a:solidFill>
                          <a:latin typeface="+mn-lt"/>
                          <a:ea typeface="+mn-ea"/>
                          <a:cs typeface="+mn-cs"/>
                        </a:rPr>
                        <a:t>Floating</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smtClean="0">
                          <a:solidFill>
                            <a:schemeClr val="dk1"/>
                          </a:solidFill>
                          <a:latin typeface="+mn-lt"/>
                          <a:ea typeface="+mn-ea"/>
                          <a:cs typeface="+mn-cs"/>
                        </a:rPr>
                        <a:t>Fixed</a:t>
                      </a:r>
                      <a:endParaRPr lang="en-US" sz="1100" kern="1200" dirty="0">
                        <a:solidFill>
                          <a:schemeClr val="dk1"/>
                        </a:solidFill>
                        <a:latin typeface="+mn-lt"/>
                        <a:ea typeface="+mn-ea"/>
                        <a:cs typeface="+mn-cs"/>
                      </a:endParaRPr>
                    </a:p>
                  </a:txBody>
                  <a:tcPr/>
                </a:tc>
              </a:tr>
              <a:tr h="262252">
                <a:tc>
                  <a:txBody>
                    <a:bodyPr/>
                    <a:lstStyle/>
                    <a:p>
                      <a:pPr marL="0" algn="ctr" defTabSz="914400" rtl="0" eaLnBrk="1" latinLnBrk="0" hangingPunct="1"/>
                      <a:r>
                        <a:rPr lang="en-US" sz="1100" kern="1200" dirty="0" smtClean="0">
                          <a:solidFill>
                            <a:schemeClr val="dk1"/>
                          </a:solidFill>
                          <a:latin typeface="+mn-lt"/>
                          <a:ea typeface="+mn-ea"/>
                          <a:cs typeface="+mn-cs"/>
                        </a:rPr>
                        <a:t>Fixed</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smtClean="0">
                          <a:solidFill>
                            <a:schemeClr val="dk1"/>
                          </a:solidFill>
                          <a:latin typeface="+mn-lt"/>
                          <a:ea typeface="+mn-ea"/>
                          <a:cs typeface="+mn-cs"/>
                        </a:rPr>
                        <a:t>Floating</a:t>
                      </a:r>
                      <a:endParaRPr lang="en-US" sz="1100" kern="1200" dirty="0">
                        <a:solidFill>
                          <a:schemeClr val="dk1"/>
                        </a:solidFill>
                        <a:latin typeface="+mn-lt"/>
                        <a:ea typeface="+mn-ea"/>
                        <a:cs typeface="+mn-cs"/>
                      </a:endParaRPr>
                    </a:p>
                  </a:txBody>
                  <a:tcPr/>
                </a:tc>
              </a:tr>
              <a:tr h="262252">
                <a:tc>
                  <a:txBody>
                    <a:bodyPr/>
                    <a:lstStyle/>
                    <a:p>
                      <a:pPr marL="0" algn="ctr" defTabSz="914400" rtl="0" eaLnBrk="1" latinLnBrk="0" hangingPunct="1"/>
                      <a:r>
                        <a:rPr lang="en-US" sz="1100" kern="1200" dirty="0" smtClean="0">
                          <a:solidFill>
                            <a:schemeClr val="dk1"/>
                          </a:solidFill>
                          <a:latin typeface="+mn-lt"/>
                          <a:ea typeface="+mn-ea"/>
                          <a:cs typeface="+mn-cs"/>
                        </a:rPr>
                        <a:t>Floating</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smtClean="0">
                          <a:solidFill>
                            <a:schemeClr val="dk1"/>
                          </a:solidFill>
                          <a:latin typeface="+mn-lt"/>
                          <a:ea typeface="+mn-ea"/>
                          <a:cs typeface="+mn-cs"/>
                        </a:rPr>
                        <a:t>Floating</a:t>
                      </a:r>
                      <a:endParaRPr lang="en-US" sz="1100" kern="1200" dirty="0">
                        <a:solidFill>
                          <a:schemeClr val="dk1"/>
                        </a:solidFill>
                        <a:latin typeface="+mn-lt"/>
                        <a:ea typeface="+mn-ea"/>
                        <a:cs typeface="+mn-cs"/>
                      </a:endParaRPr>
                    </a:p>
                  </a:txBody>
                  <a:tcPr/>
                </a:tc>
              </a:tr>
            </a:tbl>
          </a:graphicData>
        </a:graphic>
      </p:graphicFrame>
      <p:sp>
        <p:nvSpPr>
          <p:cNvPr id="44" name="Rectangle 43"/>
          <p:cNvSpPr/>
          <p:nvPr/>
        </p:nvSpPr>
        <p:spPr>
          <a:xfrm>
            <a:off x="4996621" y="4948141"/>
            <a:ext cx="466029" cy="990655"/>
          </a:xfrm>
          <a:prstGeom prst="rect">
            <a:avLst/>
          </a:prstGeom>
          <a:solidFill>
            <a:srgbClr val="B5C9DD">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smtClean="0">
                <a:solidFill>
                  <a:schemeClr val="tx1"/>
                </a:solidFill>
              </a:rPr>
              <a:t>USD</a:t>
            </a:r>
            <a:endParaRPr lang="en-US" sz="1050" i="1" dirty="0">
              <a:solidFill>
                <a:schemeClr val="tx1"/>
              </a:solidFill>
            </a:endParaRPr>
          </a:p>
        </p:txBody>
      </p:sp>
      <p:sp>
        <p:nvSpPr>
          <p:cNvPr id="45" name="Rectangle 44"/>
          <p:cNvSpPr/>
          <p:nvPr/>
        </p:nvSpPr>
        <p:spPr>
          <a:xfrm>
            <a:off x="4996621" y="4062632"/>
            <a:ext cx="466029" cy="801339"/>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EUR</a:t>
            </a:r>
            <a:endParaRPr lang="en-US" sz="1050" dirty="0">
              <a:solidFill>
                <a:schemeClr val="bg1"/>
              </a:solidFill>
            </a:endParaRPr>
          </a:p>
        </p:txBody>
      </p:sp>
      <p:sp>
        <p:nvSpPr>
          <p:cNvPr id="46" name="Slide Number Placeholder 2"/>
          <p:cNvSpPr txBox="1">
            <a:spLocks/>
          </p:cNvSpPr>
          <p:nvPr/>
        </p:nvSpPr>
        <p:spPr>
          <a:xfrm>
            <a:off x="4319588" y="6453964"/>
            <a:ext cx="437469" cy="25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BEBC6A-78F7-4380-B17E-3499D3A571B8}" type="slidenum">
              <a:rPr lang="en-GB" sz="1000" smtClean="0">
                <a:solidFill>
                  <a:srgbClr val="047A86"/>
                </a:solidFill>
              </a:rPr>
              <a:pPr>
                <a:defRPr/>
              </a:pPr>
              <a:t>8</a:t>
            </a:fld>
            <a:endParaRPr lang="en-GB" sz="1000" dirty="0">
              <a:solidFill>
                <a:srgbClr val="047A86"/>
              </a:solidFill>
            </a:endParaRPr>
          </a:p>
        </p:txBody>
      </p:sp>
    </p:spTree>
    <p:extLst>
      <p:ext uri="{BB962C8B-B14F-4D97-AF65-F5344CB8AC3E}">
        <p14:creationId xmlns:p14="http://schemas.microsoft.com/office/powerpoint/2010/main" val="1445826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accent1">
                    <a:lumMod val="50000"/>
                  </a:schemeClr>
                </a:solidFill>
              </a:rPr>
              <a:t>Mechanics of a Cross-Currency Swap: Cash Flow Profile</a:t>
            </a:r>
          </a:p>
        </p:txBody>
      </p:sp>
      <p:sp>
        <p:nvSpPr>
          <p:cNvPr id="15" name="Rectangle 2"/>
          <p:cNvSpPr>
            <a:spLocks noChangeArrowheads="1"/>
          </p:cNvSpPr>
          <p:nvPr/>
        </p:nvSpPr>
        <p:spPr bwMode="auto">
          <a:xfrm>
            <a:off x="306908" y="2928034"/>
            <a:ext cx="3204622" cy="3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i="1" dirty="0" smtClean="0">
                <a:latin typeface="Arial" pitchFamily="34" charset="0"/>
                <a:cs typeface="Arial" pitchFamily="34" charset="0"/>
              </a:rPr>
              <a:t>Bank Pays/ ABC Receives</a:t>
            </a:r>
            <a:endParaRPr lang="en-US" altLang="en-US" sz="1600" b="1" i="1" dirty="0">
              <a:latin typeface="Arial" pitchFamily="34" charset="0"/>
              <a:cs typeface="Arial" pitchFamily="34" charset="0"/>
            </a:endParaRPr>
          </a:p>
        </p:txBody>
      </p:sp>
      <p:sp>
        <p:nvSpPr>
          <p:cNvPr id="11" name="Slide Number Placeholder 2"/>
          <p:cNvSpPr>
            <a:spLocks noGrp="1"/>
          </p:cNvSpPr>
          <p:nvPr>
            <p:ph type="sldNum" sz="quarter" idx="4294967295"/>
          </p:nvPr>
        </p:nvSpPr>
        <p:spPr>
          <a:xfrm>
            <a:off x="4319588" y="6453964"/>
            <a:ext cx="437469" cy="251635"/>
          </a:xfrm>
          <a:prstGeom prst="rect">
            <a:avLst/>
          </a:prstGeom>
        </p:spPr>
        <p:txBody>
          <a:bodyPr/>
          <a:lstStyle/>
          <a:p>
            <a:pPr>
              <a:defRPr/>
            </a:pPr>
            <a:fld id="{4DBEBC6A-78F7-4380-B17E-3499D3A571B8}" type="slidenum">
              <a:rPr lang="en-GB" sz="1000" smtClean="0">
                <a:solidFill>
                  <a:srgbClr val="047A86"/>
                </a:solidFill>
              </a:rPr>
              <a:pPr>
                <a:defRPr/>
              </a:pPr>
              <a:t>9</a:t>
            </a:fld>
            <a:endParaRPr lang="en-GB" sz="1000" dirty="0">
              <a:solidFill>
                <a:srgbClr val="047A86"/>
              </a:solidFill>
            </a:endParaRPr>
          </a:p>
        </p:txBody>
      </p:sp>
      <p:sp>
        <p:nvSpPr>
          <p:cNvPr id="2" name="Rectangle 1"/>
          <p:cNvSpPr/>
          <p:nvPr/>
        </p:nvSpPr>
        <p:spPr>
          <a:xfrm>
            <a:off x="4039525"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13" name="Rectangle 12"/>
          <p:cNvSpPr/>
          <p:nvPr/>
        </p:nvSpPr>
        <p:spPr>
          <a:xfrm>
            <a:off x="4652680"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18" name="Rectangle 17"/>
          <p:cNvSpPr/>
          <p:nvPr/>
        </p:nvSpPr>
        <p:spPr>
          <a:xfrm>
            <a:off x="5259238"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19" name="Rectangle 18"/>
          <p:cNvSpPr/>
          <p:nvPr/>
        </p:nvSpPr>
        <p:spPr>
          <a:xfrm>
            <a:off x="5868333" y="2832385"/>
            <a:ext cx="446568" cy="499731"/>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rPr>
              <a:t>USD</a:t>
            </a:r>
            <a:endParaRPr lang="en-US" sz="900" b="1" i="1" dirty="0">
              <a:solidFill>
                <a:schemeClr val="tx1"/>
              </a:solidFill>
            </a:endParaRPr>
          </a:p>
        </p:txBody>
      </p:sp>
      <p:sp>
        <p:nvSpPr>
          <p:cNvPr id="20" name="Rectangle 19"/>
          <p:cNvSpPr/>
          <p:nvPr/>
        </p:nvSpPr>
        <p:spPr>
          <a:xfrm>
            <a:off x="6477934" y="1464701"/>
            <a:ext cx="446568" cy="1867415"/>
          </a:xfrm>
          <a:prstGeom prst="rect">
            <a:avLst/>
          </a:prstGeom>
          <a:solidFill>
            <a:srgbClr val="B5C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USD</a:t>
            </a:r>
            <a:endParaRPr lang="en-US" i="1" dirty="0">
              <a:solidFill>
                <a:schemeClr val="tx1"/>
              </a:solidFill>
            </a:endParaRPr>
          </a:p>
        </p:txBody>
      </p:sp>
      <p:sp>
        <p:nvSpPr>
          <p:cNvPr id="21" name="Rectangle 20"/>
          <p:cNvSpPr/>
          <p:nvPr/>
        </p:nvSpPr>
        <p:spPr>
          <a:xfrm>
            <a:off x="4039525" y="3456526"/>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2" name="Rectangle 21"/>
          <p:cNvSpPr/>
          <p:nvPr/>
        </p:nvSpPr>
        <p:spPr>
          <a:xfrm>
            <a:off x="4652680" y="3456526"/>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3" name="Rectangle 22"/>
          <p:cNvSpPr/>
          <p:nvPr/>
        </p:nvSpPr>
        <p:spPr>
          <a:xfrm>
            <a:off x="5259238" y="3456526"/>
            <a:ext cx="446568" cy="407819"/>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4" name="Rectangle 23"/>
          <p:cNvSpPr/>
          <p:nvPr/>
        </p:nvSpPr>
        <p:spPr>
          <a:xfrm>
            <a:off x="5868333" y="3456526"/>
            <a:ext cx="446568" cy="398724"/>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EUR</a:t>
            </a:r>
            <a:endParaRPr lang="en-US" sz="900" b="1" dirty="0">
              <a:solidFill>
                <a:schemeClr val="bg1"/>
              </a:solidFill>
            </a:endParaRPr>
          </a:p>
        </p:txBody>
      </p:sp>
      <p:sp>
        <p:nvSpPr>
          <p:cNvPr id="25" name="Rectangle 24"/>
          <p:cNvSpPr/>
          <p:nvPr/>
        </p:nvSpPr>
        <p:spPr>
          <a:xfrm>
            <a:off x="6477934" y="3456526"/>
            <a:ext cx="446568" cy="1510548"/>
          </a:xfrm>
          <a:prstGeom prst="rect">
            <a:avLst/>
          </a:prstGeom>
          <a:solidFill>
            <a:srgbClr val="047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EUR</a:t>
            </a:r>
            <a:endParaRPr lang="en-US" dirty="0">
              <a:solidFill>
                <a:schemeClr val="bg1"/>
              </a:solidFill>
            </a:endParaRPr>
          </a:p>
        </p:txBody>
      </p:sp>
      <p:sp>
        <p:nvSpPr>
          <p:cNvPr id="26" name="Rectangle 2"/>
          <p:cNvSpPr>
            <a:spLocks noChangeArrowheads="1"/>
          </p:cNvSpPr>
          <p:nvPr/>
        </p:nvSpPr>
        <p:spPr bwMode="auto">
          <a:xfrm>
            <a:off x="235650" y="3519392"/>
            <a:ext cx="3407579" cy="3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latin typeface="Arial" pitchFamily="34" charset="0"/>
                <a:cs typeface="Arial" pitchFamily="34" charset="0"/>
              </a:rPr>
              <a:t>Bank Receives/ ABC Pays</a:t>
            </a:r>
            <a:endParaRPr lang="en-US" altLang="en-US" sz="1600" b="1" dirty="0">
              <a:latin typeface="Arial" pitchFamily="34" charset="0"/>
              <a:cs typeface="Arial" pitchFamily="34" charset="0"/>
            </a:endParaRPr>
          </a:p>
        </p:txBody>
      </p:sp>
      <p:sp>
        <p:nvSpPr>
          <p:cNvPr id="12" name="Left Brace 11"/>
          <p:cNvSpPr/>
          <p:nvPr/>
        </p:nvSpPr>
        <p:spPr>
          <a:xfrm rot="16200000">
            <a:off x="5013325" y="3297396"/>
            <a:ext cx="327776" cy="18288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2"/>
          <p:cNvSpPr>
            <a:spLocks noChangeArrowheads="1"/>
          </p:cNvSpPr>
          <p:nvPr/>
        </p:nvSpPr>
        <p:spPr bwMode="auto">
          <a:xfrm>
            <a:off x="4161413" y="4496238"/>
            <a:ext cx="2126798" cy="4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dirty="0" smtClean="0">
                <a:solidFill>
                  <a:srgbClr val="C00000"/>
                </a:solidFill>
                <a:latin typeface="Arial" pitchFamily="34" charset="0"/>
                <a:cs typeface="Arial" pitchFamily="34" charset="0"/>
              </a:rPr>
              <a:t>Periodic Exchanges, based on EUR and USD Interest Rates</a:t>
            </a:r>
            <a:endParaRPr lang="en-US" altLang="en-US" sz="1400" b="1" dirty="0">
              <a:solidFill>
                <a:srgbClr val="C00000"/>
              </a:solidFill>
              <a:latin typeface="Arial" pitchFamily="34" charset="0"/>
              <a:cs typeface="Arial" pitchFamily="34" charset="0"/>
            </a:endParaRPr>
          </a:p>
        </p:txBody>
      </p:sp>
      <p:cxnSp>
        <p:nvCxnSpPr>
          <p:cNvPr id="57344" name="Straight Connector 57343"/>
          <p:cNvCxnSpPr/>
          <p:nvPr/>
        </p:nvCxnSpPr>
        <p:spPr>
          <a:xfrm>
            <a:off x="591910" y="3391491"/>
            <a:ext cx="817022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2"/>
          <p:cNvSpPr>
            <a:spLocks noChangeArrowheads="1"/>
          </p:cNvSpPr>
          <p:nvPr/>
        </p:nvSpPr>
        <p:spPr bwMode="auto">
          <a:xfrm>
            <a:off x="981074" y="5624512"/>
            <a:ext cx="1642601" cy="81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i="1" dirty="0" smtClean="0">
                <a:solidFill>
                  <a:schemeClr val="tx1">
                    <a:lumMod val="50000"/>
                    <a:lumOff val="50000"/>
                  </a:schemeClr>
                </a:solidFill>
                <a:latin typeface="Arial" pitchFamily="34" charset="0"/>
                <a:cs typeface="Arial" pitchFamily="34" charset="0"/>
              </a:rPr>
              <a:t>Can be omitted if USD debt proceeds have already been converted/ invested in EUR assets</a:t>
            </a:r>
            <a:endParaRPr lang="en-US" altLang="en-US" sz="900" i="1" dirty="0">
              <a:solidFill>
                <a:schemeClr val="tx1">
                  <a:lumMod val="50000"/>
                  <a:lumOff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590780" y="1800595"/>
            <a:ext cx="2030413"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590780" y="5610225"/>
            <a:ext cx="304820" cy="219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
          <p:cNvSpPr>
            <a:spLocks noChangeArrowheads="1"/>
          </p:cNvSpPr>
          <p:nvPr/>
        </p:nvSpPr>
        <p:spPr bwMode="auto">
          <a:xfrm>
            <a:off x="3209420" y="5624512"/>
            <a:ext cx="2126798" cy="460813"/>
          </a:xfrm>
          <a:prstGeom prst="rect">
            <a:avLst/>
          </a:prstGeom>
          <a:solidFill>
            <a:schemeClr val="bg1"/>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b="1" dirty="0">
              <a:solidFill>
                <a:srgbClr val="C00000"/>
              </a:solidFill>
              <a:latin typeface="Arial" pitchFamily="34" charset="0"/>
              <a:cs typeface="Arial" pitchFamily="34" charset="0"/>
            </a:endParaRPr>
          </a:p>
        </p:txBody>
      </p:sp>
      <p:sp>
        <p:nvSpPr>
          <p:cNvPr id="28" name="Rectangle 2"/>
          <p:cNvSpPr>
            <a:spLocks noChangeArrowheads="1"/>
          </p:cNvSpPr>
          <p:nvPr/>
        </p:nvSpPr>
        <p:spPr bwMode="auto">
          <a:xfrm>
            <a:off x="6726618" y="5458727"/>
            <a:ext cx="2126798" cy="792382"/>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dirty="0" smtClean="0">
                <a:solidFill>
                  <a:srgbClr val="FF0000"/>
                </a:solidFill>
                <a:latin typeface="Arial" pitchFamily="34" charset="0"/>
                <a:cs typeface="Arial" pitchFamily="34" charset="0"/>
              </a:rPr>
              <a:t>Key Point:</a:t>
            </a:r>
          </a:p>
          <a:p>
            <a:pPr algn="ctr" eaLnBrk="1" hangingPunct="1"/>
            <a:r>
              <a:rPr lang="en-US" altLang="en-US" sz="1400" b="1" dirty="0" smtClean="0">
                <a:solidFill>
                  <a:srgbClr val="FF0000"/>
                </a:solidFill>
                <a:latin typeface="Arial" pitchFamily="34" charset="0"/>
                <a:cs typeface="Arial" pitchFamily="34" charset="0"/>
              </a:rPr>
              <a:t>Same rate (spot) to be used for all cash flows</a:t>
            </a:r>
            <a:endParaRPr lang="en-US" altLang="en-US"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8778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al Markets">
  <a:themeElements>
    <a:clrScheme name="Citizens Commercial Banking">
      <a:dk1>
        <a:srgbClr val="000000"/>
      </a:dk1>
      <a:lt1>
        <a:srgbClr val="FFFFFF"/>
      </a:lt1>
      <a:dk2>
        <a:srgbClr val="035D67"/>
      </a:dk2>
      <a:lt2>
        <a:srgbClr val="B5C9DD"/>
      </a:lt2>
      <a:accent1>
        <a:srgbClr val="5D89B4"/>
      </a:accent1>
      <a:accent2>
        <a:srgbClr val="ABC6CA"/>
      </a:accent2>
      <a:accent3>
        <a:srgbClr val="EEEEEE"/>
      </a:accent3>
      <a:accent4>
        <a:srgbClr val="C0C0C0"/>
      </a:accent4>
      <a:accent5>
        <a:srgbClr val="002469"/>
      </a:accent5>
      <a:accent6>
        <a:srgbClr val="666666"/>
      </a:accent6>
      <a:hlink>
        <a:srgbClr val="0000FF"/>
      </a:hlink>
      <a:folHlink>
        <a:srgbClr val="800080"/>
      </a:folHlink>
    </a:clrScheme>
    <a:fontScheme name="RBS Citiz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6821</TotalTime>
  <Words>3195</Words>
  <Application>Microsoft Office PowerPoint</Application>
  <PresentationFormat>On-screen Show (4:3)</PresentationFormat>
  <Paragraphs>849</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Global Markets</vt:lpstr>
      <vt:lpstr>FX Forwards vs. Cross-Currency Swaps: A Fair Comparison?</vt:lpstr>
      <vt:lpstr>Agenda</vt:lpstr>
      <vt:lpstr>First Things First: Definitions </vt:lpstr>
      <vt:lpstr>Most Common Hedging Tools: FX Forwards and Options</vt:lpstr>
      <vt:lpstr>Foreign Currency Risk Management: Forwards</vt:lpstr>
      <vt:lpstr>Foreign Currency Risk Management: Purchased Options</vt:lpstr>
      <vt:lpstr>Forwards vs. Options: Apples and Oranges?</vt:lpstr>
      <vt:lpstr>Foreign Currency Risk Management: Cross Currency Swaps</vt:lpstr>
      <vt:lpstr>Mechanics of a Cross-Currency Swap: Cash Flow Profile</vt:lpstr>
      <vt:lpstr>Mechanics of a Cross-Currency Swap: Sources &amp; Use of Funds</vt:lpstr>
      <vt:lpstr> Credit Risk Profile of a Cross-Currency Swap: Significant</vt:lpstr>
      <vt:lpstr>Accounting for Cross Currency Swaps</vt:lpstr>
      <vt:lpstr>PowerPoint Presentation</vt:lpstr>
      <vt:lpstr>PowerPoint Presentation</vt:lpstr>
      <vt:lpstr>Example: ABC Inc. – Multinational Corporation</vt:lpstr>
      <vt:lpstr>Current Market Conditions</vt:lpstr>
      <vt:lpstr>ABC Inc.: Hedging with FX Forwards</vt:lpstr>
      <vt:lpstr>ABC Inc. Hedging with Cross-Currency Swap</vt:lpstr>
      <vt:lpstr>Hedging with Cross-Currency Swap (cont.)</vt:lpstr>
      <vt:lpstr>Cross-Currency Swap: Cash Flow Breakdown By Payment Leg</vt:lpstr>
      <vt:lpstr>Cross-Currency Swap Breakdown: Net USD</vt:lpstr>
      <vt:lpstr>Cross-currency Swaps: Pros and Cons</vt:lpstr>
      <vt:lpstr>Strategy Comparison</vt:lpstr>
      <vt:lpstr>Q&amp;A. Thank you.</vt:lpstr>
      <vt:lpstr>Disclaimers: Citizens Bank, N.A., Citizens Bank of Pennsylvania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Value of Global Markets Solutions Interest rate risk management</dc:title>
  <dc:creator>%UserName%</dc:creator>
  <cp:lastModifiedBy>Charles</cp:lastModifiedBy>
  <cp:revision>331</cp:revision>
  <cp:lastPrinted>2017-05-03T20:42:32Z</cp:lastPrinted>
  <dcterms:created xsi:type="dcterms:W3CDTF">2016-07-11T13:22:15Z</dcterms:created>
  <dcterms:modified xsi:type="dcterms:W3CDTF">2018-05-24T10:42:51Z</dcterms:modified>
</cp:coreProperties>
</file>